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0" r:id="rId1"/>
  </p:sldMasterIdLst>
  <p:notesMasterIdLst>
    <p:notesMasterId r:id="rId4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Lst>
  <p:sldSz cx="9144000" cy="5143500" type="screen16x9"/>
  <p:notesSz cx="6858000" cy="9144000"/>
  <p:embeddedFontLst>
    <p:embeddedFont>
      <p:font typeface="Garamond" panose="02020404030301010803" pitchFamily="18" charset="0"/>
      <p:regular r:id="rId47"/>
      <p:bold r:id="rId48"/>
      <p:italic r:id="rId49"/>
    </p:embeddedFont>
    <p:embeddedFont>
      <p:font typeface="EB Garamond" panose="020B0604020202020204" charset="0"/>
      <p:regular r:id="rId50"/>
      <p:bold r:id="rId51"/>
      <p:italic r:id="rId52"/>
      <p:boldItalic r:id="rId53"/>
    </p:embeddedFont>
    <p:embeddedFont>
      <p:font typeface="Libre Baskerville" panose="020B0604020202020204" charset="0"/>
      <p:regular r:id="rId54"/>
      <p:bold r:id="rId55"/>
      <p:italic r:id="rId56"/>
    </p:embeddedFont>
    <p:embeddedFont>
      <p:font typeface="Perpetua" panose="02020502060401020303" pitchFamily="18" charset="0"/>
      <p:regular r:id="rId57"/>
      <p:bold r:id="rId58"/>
      <p:italic r:id="rId59"/>
      <p:boldItalic r:id="rId6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FB088F9E-4A9D-462F-8A79-2F722510028B}">
  <a:tblStyle styleId="{FB088F9E-4A9D-462F-8A79-2F722510028B}"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BA04820E-414F-4E26-9E78-BBEC2FBC4A54}" styleName="Table_1">
    <a:wholeTbl>
      <a:tcTxStyle b="off" i="off">
        <a:font>
          <a:latin typeface="Perpetua"/>
          <a:ea typeface="Perpetua"/>
          <a:cs typeface="Perpetua"/>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F7E8E7"/>
          </a:solidFill>
        </a:fill>
      </a:tcStyle>
    </a:wholeTbl>
    <a:band1H>
      <a:tcTxStyle/>
      <a:tcStyle>
        <a:tcBdr/>
        <a:fill>
          <a:solidFill>
            <a:srgbClr val="EFCECA"/>
          </a:solidFill>
        </a:fill>
      </a:tcStyle>
    </a:band1H>
    <a:band2H>
      <a:tcTxStyle/>
      <a:tcStyle>
        <a:tcBdr/>
      </a:tcStyle>
    </a:band2H>
    <a:band1V>
      <a:tcTxStyle/>
      <a:tcStyle>
        <a:tcBdr/>
        <a:fill>
          <a:solidFill>
            <a:srgbClr val="EFCECA"/>
          </a:solidFill>
        </a:fill>
      </a:tcStyle>
    </a:band1V>
    <a:band2V>
      <a:tcTxStyle/>
      <a:tcStyle>
        <a:tcBdr/>
      </a:tcStyle>
    </a:band2V>
    <a:lastCol>
      <a:tcTxStyle b="on" i="off">
        <a:font>
          <a:latin typeface="Perpetua"/>
          <a:ea typeface="Perpetua"/>
          <a:cs typeface="Perpetua"/>
        </a:font>
        <a:schemeClr val="lt1"/>
      </a:tcTxStyle>
      <a:tcStyle>
        <a:tcBdr/>
        <a:fill>
          <a:solidFill>
            <a:schemeClr val="accent1"/>
          </a:solidFill>
        </a:fill>
      </a:tcStyle>
    </a:lastCol>
    <a:firstCol>
      <a:tcTxStyle b="on" i="off">
        <a:font>
          <a:latin typeface="Perpetua"/>
          <a:ea typeface="Perpetua"/>
          <a:cs typeface="Perpetua"/>
        </a:font>
        <a:schemeClr val="lt1"/>
      </a:tcTxStyle>
      <a:tcStyle>
        <a:tcBdr/>
        <a:fill>
          <a:solidFill>
            <a:schemeClr val="accent1"/>
          </a:solidFill>
        </a:fill>
      </a:tcStyle>
    </a:firstCol>
    <a:lastRow>
      <a:tcTxStyle b="on" i="off">
        <a:font>
          <a:latin typeface="Perpetua"/>
          <a:ea typeface="Perpetua"/>
          <a:cs typeface="Perpetua"/>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Perpetua"/>
          <a:ea typeface="Perpetua"/>
          <a:cs typeface="Perpetua"/>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 styleId="{1EEEB072-EF05-4281-BFE3-D7E0665A084E}" styleName="Table_2">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3" d="100"/>
          <a:sy n="93" d="100"/>
        </p:scale>
        <p:origin x="726" y="7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font" Target="fonts/font1.fntdata"/><Relationship Id="rId50" Type="http://schemas.openxmlformats.org/officeDocument/2006/relationships/font" Target="fonts/font4.fntdata"/><Relationship Id="rId55" Type="http://schemas.openxmlformats.org/officeDocument/2006/relationships/font" Target="fonts/font9.fntdata"/><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font" Target="fonts/font7.fntdata"/><Relationship Id="rId58" Type="http://schemas.openxmlformats.org/officeDocument/2006/relationships/font" Target="fonts/font12.fntdata"/><Relationship Id="rId5" Type="http://schemas.openxmlformats.org/officeDocument/2006/relationships/slide" Target="slides/slide4.xml"/><Relationship Id="rId61"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font" Target="fonts/font2.fntdata"/><Relationship Id="rId56" Type="http://schemas.openxmlformats.org/officeDocument/2006/relationships/font" Target="fonts/font10.fntdata"/><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font" Target="fonts/font5.fntdata"/><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59" Type="http://schemas.openxmlformats.org/officeDocument/2006/relationships/font" Target="fonts/font13.fntdata"/><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font" Target="fonts/font8.fntdata"/><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font" Target="fonts/font3.fntdata"/><Relationship Id="rId57" Type="http://schemas.openxmlformats.org/officeDocument/2006/relationships/font" Target="fonts/font11.fntdata"/><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font" Target="fonts/font6.fntdata"/><Relationship Id="rId60" Type="http://schemas.openxmlformats.org/officeDocument/2006/relationships/font" Target="fonts/font14.fntdata"/><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2344325499"/>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237d5579466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8" name="Google Shape;58;g237d5579466_1_0: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9" name="Google Shape;59;g237d5579466_1_0: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
              <a:t>1</a:t>
            </a:fld>
            <a:endParaRPr/>
          </a:p>
        </p:txBody>
      </p:sp>
    </p:spTree>
    <p:extLst>
      <p:ext uri="{BB962C8B-B14F-4D97-AF65-F5344CB8AC3E}">
        <p14:creationId xmlns:p14="http://schemas.microsoft.com/office/powerpoint/2010/main" val="8156523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g237d5579466_1_8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9" name="Google Shape;139;g237d5579466_1_8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964531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g25f4bef9929_0_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5" name="Google Shape;145;g25f4bef9929_0_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650413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g237d5579466_1_9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2" name="Google Shape;152;g237d5579466_1_9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464993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Google Shape;157;g237d5579466_1_9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8" name="Google Shape;158;g237d5579466_1_9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240277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g237d5579466_1_10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7" name="Google Shape;167;g237d5579466_1_10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283259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Google Shape;174;g237d5579466_1_1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5" name="Google Shape;175;g237d5579466_1_1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136640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g237d5579466_1_1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1" name="Google Shape;181;g237d5579466_1_1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6380865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g237d5579466_1_1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6" name="Google Shape;186;g237d5579466_1_1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84574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Google Shape;192;g237d5579466_1_1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3" name="Google Shape;193;g237d5579466_1_1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1408843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Google Shape;199;g237d5579466_1_1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0" name="Google Shape;200;g237d5579466_1_1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035167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g237d5579466_1_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66" name="Google Shape;66;g237d5579466_1_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7074182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Google Shape;205;g237d5579466_1_1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6" name="Google Shape;206;g237d5579466_1_1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6858721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4"/>
        <p:cNvGrpSpPr/>
        <p:nvPr/>
      </p:nvGrpSpPr>
      <p:grpSpPr>
        <a:xfrm>
          <a:off x="0" y="0"/>
          <a:ext cx="0" cy="0"/>
          <a:chOff x="0" y="0"/>
          <a:chExt cx="0" cy="0"/>
        </a:xfrm>
      </p:grpSpPr>
      <p:sp>
        <p:nvSpPr>
          <p:cNvPr id="215" name="Google Shape;215;g237d5579466_1_14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16" name="Google Shape;216;g237d5579466_1_14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7339315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Google Shape;222;g25f4bef9929_0_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23" name="Google Shape;223;g25f4bef9929_0_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7863606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7"/>
        <p:cNvGrpSpPr/>
        <p:nvPr/>
      </p:nvGrpSpPr>
      <p:grpSpPr>
        <a:xfrm>
          <a:off x="0" y="0"/>
          <a:ext cx="0" cy="0"/>
          <a:chOff x="0" y="0"/>
          <a:chExt cx="0" cy="0"/>
        </a:xfrm>
      </p:grpSpPr>
      <p:sp>
        <p:nvSpPr>
          <p:cNvPr id="228" name="Google Shape;228;g237d5579466_1_1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29" name="Google Shape;229;g237d5579466_1_15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7612238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3"/>
        <p:cNvGrpSpPr/>
        <p:nvPr/>
      </p:nvGrpSpPr>
      <p:grpSpPr>
        <a:xfrm>
          <a:off x="0" y="0"/>
          <a:ext cx="0" cy="0"/>
          <a:chOff x="0" y="0"/>
          <a:chExt cx="0" cy="0"/>
        </a:xfrm>
      </p:grpSpPr>
      <p:sp>
        <p:nvSpPr>
          <p:cNvPr id="234" name="Google Shape;234;g237d5579466_1_15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5" name="Google Shape;235;g237d5579466_1_15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9270101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8"/>
        <p:cNvGrpSpPr/>
        <p:nvPr/>
      </p:nvGrpSpPr>
      <p:grpSpPr>
        <a:xfrm>
          <a:off x="0" y="0"/>
          <a:ext cx="0" cy="0"/>
          <a:chOff x="0" y="0"/>
          <a:chExt cx="0" cy="0"/>
        </a:xfrm>
      </p:grpSpPr>
      <p:sp>
        <p:nvSpPr>
          <p:cNvPr id="239" name="Google Shape;239;g237d5579466_1_1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40" name="Google Shape;240;g237d5579466_1_1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8436869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4"/>
        <p:cNvGrpSpPr/>
        <p:nvPr/>
      </p:nvGrpSpPr>
      <p:grpSpPr>
        <a:xfrm>
          <a:off x="0" y="0"/>
          <a:ext cx="0" cy="0"/>
          <a:chOff x="0" y="0"/>
          <a:chExt cx="0" cy="0"/>
        </a:xfrm>
      </p:grpSpPr>
      <p:sp>
        <p:nvSpPr>
          <p:cNvPr id="245" name="Google Shape;245;g237d5579466_1_16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46" name="Google Shape;246;g237d5579466_1_16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9692624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0"/>
        <p:cNvGrpSpPr/>
        <p:nvPr/>
      </p:nvGrpSpPr>
      <p:grpSpPr>
        <a:xfrm>
          <a:off x="0" y="0"/>
          <a:ext cx="0" cy="0"/>
          <a:chOff x="0" y="0"/>
          <a:chExt cx="0" cy="0"/>
        </a:xfrm>
      </p:grpSpPr>
      <p:sp>
        <p:nvSpPr>
          <p:cNvPr id="251" name="Google Shape;251;g237d5579466_1_1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52" name="Google Shape;252;g237d5579466_1_17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0334519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6"/>
        <p:cNvGrpSpPr/>
        <p:nvPr/>
      </p:nvGrpSpPr>
      <p:grpSpPr>
        <a:xfrm>
          <a:off x="0" y="0"/>
          <a:ext cx="0" cy="0"/>
          <a:chOff x="0" y="0"/>
          <a:chExt cx="0" cy="0"/>
        </a:xfrm>
      </p:grpSpPr>
      <p:sp>
        <p:nvSpPr>
          <p:cNvPr id="257" name="Google Shape;257;g237d5579466_1_17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58" name="Google Shape;258;g237d5579466_1_17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1558405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2"/>
        <p:cNvGrpSpPr/>
        <p:nvPr/>
      </p:nvGrpSpPr>
      <p:grpSpPr>
        <a:xfrm>
          <a:off x="0" y="0"/>
          <a:ext cx="0" cy="0"/>
          <a:chOff x="0" y="0"/>
          <a:chExt cx="0" cy="0"/>
        </a:xfrm>
      </p:grpSpPr>
      <p:sp>
        <p:nvSpPr>
          <p:cNvPr id="263" name="Google Shape;263;g237d5579466_1_1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64" name="Google Shape;264;g237d5579466_1_18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135019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g237d5579466_1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71" name="Google Shape;71;g237d5579466_1_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510080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8"/>
        <p:cNvGrpSpPr/>
        <p:nvPr/>
      </p:nvGrpSpPr>
      <p:grpSpPr>
        <a:xfrm>
          <a:off x="0" y="0"/>
          <a:ext cx="0" cy="0"/>
          <a:chOff x="0" y="0"/>
          <a:chExt cx="0" cy="0"/>
        </a:xfrm>
      </p:grpSpPr>
      <p:sp>
        <p:nvSpPr>
          <p:cNvPr id="269" name="Google Shape;269;g237d5579466_1_18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70" name="Google Shape;270;g237d5579466_1_18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4157279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5"/>
        <p:cNvGrpSpPr/>
        <p:nvPr/>
      </p:nvGrpSpPr>
      <p:grpSpPr>
        <a:xfrm>
          <a:off x="0" y="0"/>
          <a:ext cx="0" cy="0"/>
          <a:chOff x="0" y="0"/>
          <a:chExt cx="0" cy="0"/>
        </a:xfrm>
      </p:grpSpPr>
      <p:sp>
        <p:nvSpPr>
          <p:cNvPr id="276" name="Google Shape;276;g237d5579466_1_19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77" name="Google Shape;277;g237d5579466_1_19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6692746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1"/>
        <p:cNvGrpSpPr/>
        <p:nvPr/>
      </p:nvGrpSpPr>
      <p:grpSpPr>
        <a:xfrm>
          <a:off x="0" y="0"/>
          <a:ext cx="0" cy="0"/>
          <a:chOff x="0" y="0"/>
          <a:chExt cx="0" cy="0"/>
        </a:xfrm>
      </p:grpSpPr>
      <p:sp>
        <p:nvSpPr>
          <p:cNvPr id="282" name="Google Shape;282;g237d5579466_1_19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83" name="Google Shape;283;g237d5579466_1_19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2360336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7"/>
        <p:cNvGrpSpPr/>
        <p:nvPr/>
      </p:nvGrpSpPr>
      <p:grpSpPr>
        <a:xfrm>
          <a:off x="0" y="0"/>
          <a:ext cx="0" cy="0"/>
          <a:chOff x="0" y="0"/>
          <a:chExt cx="0" cy="0"/>
        </a:xfrm>
      </p:grpSpPr>
      <p:sp>
        <p:nvSpPr>
          <p:cNvPr id="288" name="Google Shape;288;g237d5579466_1_20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89" name="Google Shape;289;g237d5579466_1_20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50076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2"/>
        <p:cNvGrpSpPr/>
        <p:nvPr/>
      </p:nvGrpSpPr>
      <p:grpSpPr>
        <a:xfrm>
          <a:off x="0" y="0"/>
          <a:ext cx="0" cy="0"/>
          <a:chOff x="0" y="0"/>
          <a:chExt cx="0" cy="0"/>
        </a:xfrm>
      </p:grpSpPr>
      <p:sp>
        <p:nvSpPr>
          <p:cNvPr id="293" name="Google Shape;293;g237d5579466_1_20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94" name="Google Shape;294;g237d5579466_1_20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1026735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8"/>
        <p:cNvGrpSpPr/>
        <p:nvPr/>
      </p:nvGrpSpPr>
      <p:grpSpPr>
        <a:xfrm>
          <a:off x="0" y="0"/>
          <a:ext cx="0" cy="0"/>
          <a:chOff x="0" y="0"/>
          <a:chExt cx="0" cy="0"/>
        </a:xfrm>
      </p:grpSpPr>
      <p:sp>
        <p:nvSpPr>
          <p:cNvPr id="299" name="Google Shape;299;g237d5579466_1_2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00" name="Google Shape;300;g237d5579466_1_2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6567275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4"/>
        <p:cNvGrpSpPr/>
        <p:nvPr/>
      </p:nvGrpSpPr>
      <p:grpSpPr>
        <a:xfrm>
          <a:off x="0" y="0"/>
          <a:ext cx="0" cy="0"/>
          <a:chOff x="0" y="0"/>
          <a:chExt cx="0" cy="0"/>
        </a:xfrm>
      </p:grpSpPr>
      <p:sp>
        <p:nvSpPr>
          <p:cNvPr id="305" name="Google Shape;305;g237d5579466_1_2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06" name="Google Shape;306;g237d5579466_1_2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0513762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0"/>
        <p:cNvGrpSpPr/>
        <p:nvPr/>
      </p:nvGrpSpPr>
      <p:grpSpPr>
        <a:xfrm>
          <a:off x="0" y="0"/>
          <a:ext cx="0" cy="0"/>
          <a:chOff x="0" y="0"/>
          <a:chExt cx="0" cy="0"/>
        </a:xfrm>
      </p:grpSpPr>
      <p:sp>
        <p:nvSpPr>
          <p:cNvPr id="311" name="Google Shape;311;g237d5579466_1_2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12" name="Google Shape;312;g237d5579466_1_2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9933077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6"/>
        <p:cNvGrpSpPr/>
        <p:nvPr/>
      </p:nvGrpSpPr>
      <p:grpSpPr>
        <a:xfrm>
          <a:off x="0" y="0"/>
          <a:ext cx="0" cy="0"/>
          <a:chOff x="0" y="0"/>
          <a:chExt cx="0" cy="0"/>
        </a:xfrm>
      </p:grpSpPr>
      <p:sp>
        <p:nvSpPr>
          <p:cNvPr id="317" name="Google Shape;317;g237d5579466_1_2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18" name="Google Shape;318;g237d5579466_1_2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5146801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2"/>
        <p:cNvGrpSpPr/>
        <p:nvPr/>
      </p:nvGrpSpPr>
      <p:grpSpPr>
        <a:xfrm>
          <a:off x="0" y="0"/>
          <a:ext cx="0" cy="0"/>
          <a:chOff x="0" y="0"/>
          <a:chExt cx="0" cy="0"/>
        </a:xfrm>
      </p:grpSpPr>
      <p:sp>
        <p:nvSpPr>
          <p:cNvPr id="323" name="Google Shape;323;g237d5579466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24" name="Google Shape;324;g237d5579466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368290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g237d5579466_1_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77" name="Google Shape;77;g237d5579466_1_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4963915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7"/>
        <p:cNvGrpSpPr/>
        <p:nvPr/>
      </p:nvGrpSpPr>
      <p:grpSpPr>
        <a:xfrm>
          <a:off x="0" y="0"/>
          <a:ext cx="0" cy="0"/>
          <a:chOff x="0" y="0"/>
          <a:chExt cx="0" cy="0"/>
        </a:xfrm>
      </p:grpSpPr>
      <p:sp>
        <p:nvSpPr>
          <p:cNvPr id="328" name="Google Shape;328;g237d5579466_1_2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29" name="Google Shape;329;g237d5579466_1_2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6012399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3"/>
        <p:cNvGrpSpPr/>
        <p:nvPr/>
      </p:nvGrpSpPr>
      <p:grpSpPr>
        <a:xfrm>
          <a:off x="0" y="0"/>
          <a:ext cx="0" cy="0"/>
          <a:chOff x="0" y="0"/>
          <a:chExt cx="0" cy="0"/>
        </a:xfrm>
      </p:grpSpPr>
      <p:sp>
        <p:nvSpPr>
          <p:cNvPr id="334" name="Google Shape;334;g237d5579466_1_24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35" name="Google Shape;335;g237d5579466_1_24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8919663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8"/>
        <p:cNvGrpSpPr/>
        <p:nvPr/>
      </p:nvGrpSpPr>
      <p:grpSpPr>
        <a:xfrm>
          <a:off x="0" y="0"/>
          <a:ext cx="0" cy="0"/>
          <a:chOff x="0" y="0"/>
          <a:chExt cx="0" cy="0"/>
        </a:xfrm>
      </p:grpSpPr>
      <p:sp>
        <p:nvSpPr>
          <p:cNvPr id="339" name="Google Shape;339;g237d5579466_1_25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40" name="Google Shape;340;g237d5579466_1_25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7844574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4"/>
        <p:cNvGrpSpPr/>
        <p:nvPr/>
      </p:nvGrpSpPr>
      <p:grpSpPr>
        <a:xfrm>
          <a:off x="0" y="0"/>
          <a:ext cx="0" cy="0"/>
          <a:chOff x="0" y="0"/>
          <a:chExt cx="0" cy="0"/>
        </a:xfrm>
      </p:grpSpPr>
      <p:sp>
        <p:nvSpPr>
          <p:cNvPr id="345" name="Google Shape;345;g237d5579466_1_2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46" name="Google Shape;346;g237d5579466_1_2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4704194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0"/>
        <p:cNvGrpSpPr/>
        <p:nvPr/>
      </p:nvGrpSpPr>
      <p:grpSpPr>
        <a:xfrm>
          <a:off x="0" y="0"/>
          <a:ext cx="0" cy="0"/>
          <a:chOff x="0" y="0"/>
          <a:chExt cx="0" cy="0"/>
        </a:xfrm>
      </p:grpSpPr>
      <p:sp>
        <p:nvSpPr>
          <p:cNvPr id="351" name="Google Shape;351;g25f4bef9929_0_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52" name="Google Shape;352;g25f4bef9929_0_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966647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g237d5579466_1_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4" name="Google Shape;84;g237d5579466_1_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781451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237d5579466_1_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0" name="Google Shape;90;g237d5579466_1_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828300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g237d5579466_1_3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5" name="Google Shape;95;g237d5579466_1_3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124841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g237d5579466_1_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1" name="Google Shape;101;g237d5579466_1_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916830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g237d5579466_1_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4" name="Google Shape;134;g237d5579466_1_7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565357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50"/>
        <p:cNvGrpSpPr/>
        <p:nvPr/>
      </p:nvGrpSpPr>
      <p:grpSpPr>
        <a:xfrm>
          <a:off x="0" y="0"/>
          <a:ext cx="0" cy="0"/>
          <a:chOff x="0" y="0"/>
          <a:chExt cx="0" cy="0"/>
        </a:xfrm>
      </p:grpSpPr>
      <p:sp>
        <p:nvSpPr>
          <p:cNvPr id="51" name="Google Shape;51;p13"/>
          <p:cNvSpPr txBox="1">
            <a:spLocks noGrp="1"/>
          </p:cNvSpPr>
          <p:nvPr>
            <p:ph type="title"/>
          </p:nvPr>
        </p:nvSpPr>
        <p:spPr>
          <a:xfrm>
            <a:off x="914400" y="205978"/>
            <a:ext cx="7772400" cy="857250"/>
          </a:xfrm>
          <a:prstGeom prst="rect">
            <a:avLst/>
          </a:prstGeom>
          <a:noFill/>
          <a:ln>
            <a:noFill/>
          </a:ln>
        </p:spPr>
        <p:txBody>
          <a:bodyPr spcFirstLastPara="1" wrap="square" lIns="91425" tIns="45700" rIns="91425" bIns="91425" anchor="b" anchorCtr="0">
            <a:normAutofit/>
          </a:bodyPr>
          <a:lstStyle>
            <a:lvl1pPr lvl="0" algn="l">
              <a:spcBef>
                <a:spcPts val="0"/>
              </a:spcBef>
              <a:spcAft>
                <a:spcPts val="0"/>
              </a:spcAft>
              <a:buClr>
                <a:schemeClr val="dk2"/>
              </a:buClr>
              <a:buSzPts val="1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52" name="Google Shape;52;p13"/>
          <p:cNvSpPr txBox="1">
            <a:spLocks noGrp="1"/>
          </p:cNvSpPr>
          <p:nvPr>
            <p:ph type="dt" idx="10"/>
          </p:nvPr>
        </p:nvSpPr>
        <p:spPr>
          <a:xfrm>
            <a:off x="6172200" y="4643438"/>
            <a:ext cx="2476500" cy="357188"/>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13"/>
          <p:cNvSpPr txBox="1">
            <a:spLocks noGrp="1"/>
          </p:cNvSpPr>
          <p:nvPr>
            <p:ph type="ftr" idx="11"/>
          </p:nvPr>
        </p:nvSpPr>
        <p:spPr>
          <a:xfrm>
            <a:off x="914400" y="4629150"/>
            <a:ext cx="3962400" cy="3429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4" name="Google Shape;54;p13"/>
          <p:cNvSpPr>
            <a:spLocks noGrp="1"/>
          </p:cNvSpPr>
          <p:nvPr>
            <p:ph type="sldNum" idx="12"/>
          </p:nvPr>
        </p:nvSpPr>
        <p:spPr>
          <a:xfrm>
            <a:off x="146304" y="4657725"/>
            <a:ext cx="457200" cy="342900"/>
          </a:xfrm>
          <a:prstGeom prst="ellipse">
            <a:avLst/>
          </a:prstGeom>
          <a:solidFill>
            <a:schemeClr val="accent1"/>
          </a:solidFill>
          <a:ln>
            <a:noFill/>
          </a:ln>
        </p:spPr>
        <p:txBody>
          <a:bodyPr spcFirstLastPara="1" wrap="square" lIns="0" tIns="0" rIns="0" bIns="0" anchor="ctr" anchorCtr="1">
            <a:norm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
              <a:t>‹#›</a:t>
            </a:fld>
            <a:endParaRPr/>
          </a:p>
        </p:txBody>
      </p:sp>
      <p:sp>
        <p:nvSpPr>
          <p:cNvPr id="55" name="Google Shape;55;p13"/>
          <p:cNvSpPr txBox="1">
            <a:spLocks noGrp="1"/>
          </p:cNvSpPr>
          <p:nvPr>
            <p:ph type="body" idx="1"/>
          </p:nvPr>
        </p:nvSpPr>
        <p:spPr>
          <a:xfrm>
            <a:off x="914400" y="1085850"/>
            <a:ext cx="7772400" cy="3429000"/>
          </a:xfrm>
          <a:prstGeom prst="rect">
            <a:avLst/>
          </a:prstGeom>
          <a:noFill/>
          <a:ln>
            <a:noFill/>
          </a:ln>
        </p:spPr>
        <p:txBody>
          <a:bodyPr spcFirstLastPara="1" wrap="square" lIns="91425" tIns="45700" rIns="91425" bIns="45700" anchor="t" anchorCtr="0">
            <a:normAutofit/>
          </a:bodyPr>
          <a:lstStyle>
            <a:lvl1pPr marL="457200" lvl="0" indent="-325755" algn="l">
              <a:spcBef>
                <a:spcPts val="580"/>
              </a:spcBef>
              <a:spcAft>
                <a:spcPts val="0"/>
              </a:spcAft>
              <a:buSzPts val="1530"/>
              <a:buChar char="●"/>
              <a:defRPr/>
            </a:lvl1pPr>
            <a:lvl2pPr marL="914400" lvl="1" indent="-325755" algn="l">
              <a:spcBef>
                <a:spcPts val="1200"/>
              </a:spcBef>
              <a:spcAft>
                <a:spcPts val="0"/>
              </a:spcAft>
              <a:buSzPts val="1530"/>
              <a:buChar char="○"/>
              <a:defRPr/>
            </a:lvl2pPr>
            <a:lvl3pPr marL="1371600" lvl="2" indent="-325755" algn="l">
              <a:spcBef>
                <a:spcPts val="1200"/>
              </a:spcBef>
              <a:spcAft>
                <a:spcPts val="0"/>
              </a:spcAft>
              <a:buSzPts val="1530"/>
              <a:buChar char="■"/>
              <a:defRPr/>
            </a:lvl3pPr>
            <a:lvl4pPr marL="1828800" lvl="3" indent="-320039" algn="l">
              <a:spcBef>
                <a:spcPts val="1200"/>
              </a:spcBef>
              <a:spcAft>
                <a:spcPts val="0"/>
              </a:spcAft>
              <a:buSzPts val="1440"/>
              <a:buChar char="●"/>
              <a:defRPr/>
            </a:lvl4pPr>
            <a:lvl5pPr marL="2286000" lvl="4" indent="-342900" algn="l">
              <a:spcBef>
                <a:spcPts val="1200"/>
              </a:spcBef>
              <a:spcAft>
                <a:spcPts val="0"/>
              </a:spcAft>
              <a:buSzPts val="1800"/>
              <a:buChar char="○"/>
              <a:defRPr/>
            </a:lvl5pPr>
            <a:lvl6pPr marL="2743200" lvl="5" indent="-342900" algn="l">
              <a:spcBef>
                <a:spcPts val="1200"/>
              </a:spcBef>
              <a:spcAft>
                <a:spcPts val="0"/>
              </a:spcAft>
              <a:buSzPts val="1800"/>
              <a:buChar char="■"/>
              <a:defRPr/>
            </a:lvl6pPr>
            <a:lvl7pPr marL="3200400" lvl="6" indent="-342900" algn="l">
              <a:spcBef>
                <a:spcPts val="1200"/>
              </a:spcBef>
              <a:spcAft>
                <a:spcPts val="0"/>
              </a:spcAft>
              <a:buSzPts val="1800"/>
              <a:buChar char="●"/>
              <a:defRPr/>
            </a:lvl7pPr>
            <a:lvl8pPr marL="3657600" lvl="7" indent="-342900" algn="l">
              <a:spcBef>
                <a:spcPts val="1200"/>
              </a:spcBef>
              <a:spcAft>
                <a:spcPts val="0"/>
              </a:spcAft>
              <a:buSzPts val="1800"/>
              <a:buChar char="○"/>
              <a:defRPr/>
            </a:lvl8pPr>
            <a:lvl9pPr marL="4114800" lvl="8" indent="-342900" algn="l">
              <a:spcBef>
                <a:spcPts val="1200"/>
              </a:spcBef>
              <a:spcAft>
                <a:spcPts val="1200"/>
              </a:spcAft>
              <a:buSzPts val="1800"/>
              <a:buChar char="■"/>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3" Type="http://schemas.openxmlformats.org/officeDocument/2006/relationships/hyperlink" Target="http://www.agritechcenter.com.np/" TargetMode="External"/><Relationship Id="rId2" Type="http://schemas.openxmlformats.org/officeDocument/2006/relationships/notesSlide" Target="../notesSlides/notesSlide28.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Google Shape;61;p14"/>
          <p:cNvSpPr txBox="1">
            <a:spLocks noGrp="1"/>
          </p:cNvSpPr>
          <p:nvPr>
            <p:ph type="subTitle" idx="1"/>
          </p:nvPr>
        </p:nvSpPr>
        <p:spPr>
          <a:xfrm>
            <a:off x="5257800" y="2400300"/>
            <a:ext cx="3505200" cy="628650"/>
          </a:xfrm>
          <a:prstGeom prst="rect">
            <a:avLst/>
          </a:prstGeom>
          <a:noFill/>
          <a:ln>
            <a:noFill/>
          </a:ln>
        </p:spPr>
        <p:txBody>
          <a:bodyPr spcFirstLastPara="1" wrap="square" lIns="91425" tIns="45700" rIns="91425" bIns="45700" anchor="ctr" anchorCtr="0">
            <a:normAutofit fontScale="40000" lnSpcReduction="20000"/>
          </a:bodyPr>
          <a:lstStyle/>
          <a:p>
            <a:pPr marL="0" marR="0" lvl="0" indent="0" algn="ctr" rtl="0">
              <a:lnSpc>
                <a:spcPct val="100000"/>
              </a:lnSpc>
              <a:spcBef>
                <a:spcPts val="0"/>
              </a:spcBef>
              <a:spcAft>
                <a:spcPts val="0"/>
              </a:spcAft>
              <a:buClr>
                <a:srgbClr val="FFFFFF"/>
              </a:buClr>
              <a:buSzPct val="76923"/>
              <a:buFont typeface="Garamond"/>
              <a:buNone/>
            </a:pPr>
            <a:r>
              <a:rPr lang="en" sz="5200" b="1">
                <a:solidFill>
                  <a:schemeClr val="dk1"/>
                </a:solidFill>
                <a:latin typeface="Garamond"/>
                <a:ea typeface="Garamond"/>
                <a:cs typeface="Garamond"/>
                <a:sym typeface="Garamond"/>
              </a:rPr>
              <a:t>- A business proposal/plan for an agro-farm entreprise</a:t>
            </a:r>
            <a:endParaRPr sz="5200" b="1">
              <a:solidFill>
                <a:schemeClr val="dk1"/>
              </a:solidFill>
              <a:latin typeface="Garamond"/>
              <a:ea typeface="Garamond"/>
              <a:cs typeface="Garamond"/>
              <a:sym typeface="Garamond"/>
            </a:endParaRPr>
          </a:p>
        </p:txBody>
      </p:sp>
      <p:sp>
        <p:nvSpPr>
          <p:cNvPr id="62" name="Google Shape;62;p14"/>
          <p:cNvSpPr txBox="1">
            <a:spLocks noGrp="1"/>
          </p:cNvSpPr>
          <p:nvPr>
            <p:ph type="ctrTitle"/>
          </p:nvPr>
        </p:nvSpPr>
        <p:spPr>
          <a:xfrm>
            <a:off x="311708" y="558431"/>
            <a:ext cx="8520600" cy="1539450"/>
          </a:xfrm>
          <a:prstGeom prst="rect">
            <a:avLst/>
          </a:prstGeom>
          <a:noFill/>
          <a:ln>
            <a:noFill/>
          </a:ln>
        </p:spPr>
        <p:txBody>
          <a:bodyPr spcFirstLastPara="1" wrap="square" lIns="91425" tIns="45700" rIns="91425" bIns="91425" anchor="ctr" anchorCtr="0">
            <a:normAutofit/>
          </a:bodyPr>
          <a:lstStyle/>
          <a:p>
            <a:pPr marL="0" lvl="0" indent="0" algn="ctr" rtl="0">
              <a:spcBef>
                <a:spcPts val="0"/>
              </a:spcBef>
              <a:spcAft>
                <a:spcPts val="0"/>
              </a:spcAft>
              <a:buClr>
                <a:srgbClr val="FFFFFF"/>
              </a:buClr>
              <a:buSzPts val="4000"/>
              <a:buFont typeface="Garamond"/>
              <a:buNone/>
            </a:pPr>
            <a:r>
              <a:rPr lang="en" b="1">
                <a:latin typeface="Garamond"/>
                <a:ea typeface="Garamond"/>
                <a:cs typeface="Garamond"/>
                <a:sym typeface="Garamond"/>
              </a:rPr>
              <a:t>[Place your firm's name here] </a:t>
            </a:r>
            <a:endParaRPr b="1">
              <a:latin typeface="Garamond"/>
              <a:ea typeface="Garamond"/>
              <a:cs typeface="Garamond"/>
              <a:sym typeface="Garamond"/>
            </a:endParaRPr>
          </a:p>
        </p:txBody>
      </p:sp>
      <p:sp>
        <p:nvSpPr>
          <p:cNvPr id="63" name="Google Shape;63;p14"/>
          <p:cNvSpPr txBox="1"/>
          <p:nvPr/>
        </p:nvSpPr>
        <p:spPr>
          <a:xfrm>
            <a:off x="457200" y="3257550"/>
            <a:ext cx="2590800" cy="623248"/>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 sz="2400" b="1" i="0" u="none" strike="noStrike" cap="none">
                <a:solidFill>
                  <a:schemeClr val="dk1"/>
                </a:solidFill>
                <a:latin typeface="Libre Baskerville"/>
                <a:ea typeface="Libre Baskerville"/>
                <a:cs typeface="Libre Baskerville"/>
                <a:sym typeface="Libre Baskerville"/>
              </a:rPr>
              <a:t>[Place your logo here]</a:t>
            </a:r>
            <a:endParaRPr sz="2400" b="1">
              <a:solidFill>
                <a:schemeClr val="dk1"/>
              </a:solidFill>
              <a:latin typeface="Libre Baskerville"/>
              <a:ea typeface="Libre Baskerville"/>
              <a:cs typeface="Libre Baskerville"/>
              <a:sym typeface="Libre Baskerville"/>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Google Shape;141;p23"/>
          <p:cNvSpPr txBox="1">
            <a:spLocks noGrp="1"/>
          </p:cNvSpPr>
          <p:nvPr>
            <p:ph type="title"/>
          </p:nvPr>
        </p:nvSpPr>
        <p:spPr>
          <a:xfrm>
            <a:off x="304800" y="114300"/>
            <a:ext cx="8610600" cy="571500"/>
          </a:xfrm>
          <a:prstGeom prst="rect">
            <a:avLst/>
          </a:prstGeom>
          <a:solidFill>
            <a:schemeClr val="accent5"/>
          </a:solidFill>
          <a:ln>
            <a:noFill/>
          </a:ln>
        </p:spPr>
        <p:txBody>
          <a:bodyPr spcFirstLastPara="1" wrap="square" lIns="91425" tIns="45700" rIns="91425" bIns="91425" anchor="b" anchorCtr="0">
            <a:normAutofit fontScale="90000"/>
          </a:bodyPr>
          <a:lstStyle/>
          <a:p>
            <a:pPr marL="0" marR="0" lvl="0" indent="0" algn="l" rtl="0">
              <a:lnSpc>
                <a:spcPct val="100000"/>
              </a:lnSpc>
              <a:spcBef>
                <a:spcPts val="0"/>
              </a:spcBef>
              <a:spcAft>
                <a:spcPts val="0"/>
              </a:spcAft>
              <a:buClr>
                <a:schemeClr val="lt1"/>
              </a:buClr>
              <a:buSzPct val="148484"/>
              <a:buFont typeface="Garamond"/>
              <a:buNone/>
            </a:pPr>
            <a:r>
              <a:rPr lang="en" sz="3300">
                <a:solidFill>
                  <a:schemeClr val="lt1"/>
                </a:solidFill>
                <a:latin typeface="Garamond"/>
                <a:ea typeface="Garamond"/>
                <a:cs typeface="Garamond"/>
                <a:sym typeface="Garamond"/>
              </a:rPr>
              <a:t>Farm Layout &amp; Field Plan	</a:t>
            </a:r>
            <a:endParaRPr sz="3300">
              <a:solidFill>
                <a:schemeClr val="lt1"/>
              </a:solidFill>
              <a:latin typeface="Garamond"/>
              <a:ea typeface="Garamond"/>
              <a:cs typeface="Garamond"/>
              <a:sym typeface="Garamond"/>
            </a:endParaRPr>
          </a:p>
        </p:txBody>
      </p:sp>
      <p:sp>
        <p:nvSpPr>
          <p:cNvPr id="142" name="Google Shape;142;p23"/>
          <p:cNvSpPr txBox="1"/>
          <p:nvPr/>
        </p:nvSpPr>
        <p:spPr>
          <a:xfrm>
            <a:off x="304800" y="1148800"/>
            <a:ext cx="6810000" cy="6150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 sz="1300">
                <a:solidFill>
                  <a:schemeClr val="dk1"/>
                </a:solidFill>
                <a:latin typeface="Libre Baskerville"/>
                <a:ea typeface="Libre Baskerville"/>
                <a:cs typeface="Libre Baskerville"/>
                <a:sym typeface="Libre Baskerville"/>
              </a:rPr>
              <a:t>→ Place your farm layout and field plan (block-wise production plan) here. You can get the sketch drawn from your technical consultant</a:t>
            </a:r>
            <a:endParaRPr sz="1300">
              <a:solidFill>
                <a:schemeClr val="dk1"/>
              </a:solidFill>
              <a:latin typeface="Libre Baskerville"/>
              <a:ea typeface="Libre Baskerville"/>
              <a:cs typeface="Libre Baskerville"/>
              <a:sym typeface="Libre Baskerville"/>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p24"/>
          <p:cNvSpPr txBox="1">
            <a:spLocks noGrp="1"/>
          </p:cNvSpPr>
          <p:nvPr>
            <p:ph type="title"/>
          </p:nvPr>
        </p:nvSpPr>
        <p:spPr>
          <a:xfrm>
            <a:off x="304800" y="114300"/>
            <a:ext cx="8610600" cy="571500"/>
          </a:xfrm>
          <a:prstGeom prst="rect">
            <a:avLst/>
          </a:prstGeom>
          <a:solidFill>
            <a:schemeClr val="accent5"/>
          </a:solidFill>
          <a:ln>
            <a:noFill/>
          </a:ln>
        </p:spPr>
        <p:txBody>
          <a:bodyPr spcFirstLastPara="1" wrap="square" lIns="91425" tIns="45700" rIns="91425" bIns="91425" anchor="b" anchorCtr="0">
            <a:normAutofit fontScale="90000"/>
          </a:bodyPr>
          <a:lstStyle/>
          <a:p>
            <a:pPr marL="0" marR="0" lvl="0" indent="0" algn="l" rtl="0">
              <a:lnSpc>
                <a:spcPct val="100000"/>
              </a:lnSpc>
              <a:spcBef>
                <a:spcPts val="0"/>
              </a:spcBef>
              <a:spcAft>
                <a:spcPts val="0"/>
              </a:spcAft>
              <a:buClr>
                <a:schemeClr val="lt1"/>
              </a:buClr>
              <a:buSzPct val="148484"/>
              <a:buFont typeface="Garamond"/>
              <a:buNone/>
            </a:pPr>
            <a:r>
              <a:rPr lang="en" sz="3300">
                <a:solidFill>
                  <a:schemeClr val="lt1"/>
                </a:solidFill>
                <a:latin typeface="Garamond"/>
                <a:ea typeface="Garamond"/>
                <a:cs typeface="Garamond"/>
                <a:sym typeface="Garamond"/>
              </a:rPr>
              <a:t>Key Production Activity	</a:t>
            </a:r>
            <a:endParaRPr sz="3300">
              <a:solidFill>
                <a:schemeClr val="lt1"/>
              </a:solidFill>
              <a:latin typeface="Garamond"/>
              <a:ea typeface="Garamond"/>
              <a:cs typeface="Garamond"/>
              <a:sym typeface="Garamond"/>
            </a:endParaRPr>
          </a:p>
        </p:txBody>
      </p:sp>
      <p:graphicFrame>
        <p:nvGraphicFramePr>
          <p:cNvPr id="148" name="Google Shape;148;p24"/>
          <p:cNvGraphicFramePr/>
          <p:nvPr/>
        </p:nvGraphicFramePr>
        <p:xfrm>
          <a:off x="387382" y="1588402"/>
          <a:ext cx="5581650" cy="3217545"/>
        </p:xfrm>
        <a:graphic>
          <a:graphicData uri="http://schemas.openxmlformats.org/drawingml/2006/table">
            <a:tbl>
              <a:tblPr>
                <a:noFill/>
                <a:tableStyleId>{FB088F9E-4A9D-462F-8A79-2F722510028B}</a:tableStyleId>
              </a:tblPr>
              <a:tblGrid>
                <a:gridCol w="590550"/>
                <a:gridCol w="1171575"/>
                <a:gridCol w="2162175"/>
                <a:gridCol w="1657350"/>
              </a:tblGrid>
              <a:tr h="200025">
                <a:tc>
                  <a:txBody>
                    <a:bodyPr/>
                    <a:lstStyle/>
                    <a:p>
                      <a:pPr marL="0" lvl="0" indent="0" algn="ctr" rtl="0">
                        <a:lnSpc>
                          <a:spcPct val="115000"/>
                        </a:lnSpc>
                        <a:spcBef>
                          <a:spcPts val="0"/>
                        </a:spcBef>
                        <a:spcAft>
                          <a:spcPts val="0"/>
                        </a:spcAft>
                        <a:buNone/>
                      </a:pPr>
                      <a:r>
                        <a:rPr lang="en" sz="900" b="1">
                          <a:latin typeface="Libre Baskerville"/>
                          <a:ea typeface="Libre Baskerville"/>
                          <a:cs typeface="Libre Baskerville"/>
                          <a:sym typeface="Libre Baskerville"/>
                        </a:rPr>
                        <a:t>S. No.</a:t>
                      </a:r>
                      <a:endParaRPr sz="900" b="1">
                        <a:latin typeface="Libre Baskerville"/>
                        <a:ea typeface="Libre Baskerville"/>
                        <a:cs typeface="Libre Baskerville"/>
                        <a:sym typeface="Libre Baskerville"/>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 sz="900" b="1">
                          <a:latin typeface="Libre Baskerville"/>
                          <a:ea typeface="Libre Baskerville"/>
                          <a:cs typeface="Libre Baskerville"/>
                          <a:sym typeface="Libre Baskerville"/>
                        </a:rPr>
                        <a:t>Items</a:t>
                      </a:r>
                      <a:endParaRPr sz="900" b="1">
                        <a:latin typeface="Libre Baskerville"/>
                        <a:ea typeface="Libre Baskerville"/>
                        <a:cs typeface="Libre Baskerville"/>
                        <a:sym typeface="Libre Baskerville"/>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 sz="900" b="1">
                          <a:latin typeface="Libre Baskerville"/>
                          <a:ea typeface="Libre Baskerville"/>
                          <a:cs typeface="Libre Baskerville"/>
                          <a:sym typeface="Libre Baskerville"/>
                        </a:rPr>
                        <a:t>Quantity (Plantation in numbers)</a:t>
                      </a:r>
                      <a:endParaRPr sz="900" b="1">
                        <a:latin typeface="Libre Baskerville"/>
                        <a:ea typeface="Libre Baskerville"/>
                        <a:cs typeface="Libre Baskerville"/>
                        <a:sym typeface="Libre Baskerville"/>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 sz="900" b="1">
                          <a:latin typeface="Libre Baskerville"/>
                          <a:ea typeface="Libre Baskerville"/>
                          <a:cs typeface="Libre Baskerville"/>
                          <a:sym typeface="Libre Baskerville"/>
                        </a:rPr>
                        <a:t>Area (In Kattha)</a:t>
                      </a:r>
                      <a:endParaRPr sz="900" b="1">
                        <a:latin typeface="Libre Baskerville"/>
                        <a:ea typeface="Libre Baskerville"/>
                        <a:cs typeface="Libre Baskerville"/>
                        <a:sym typeface="Libre Baskerville"/>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000000"/>
                      </a:solidFill>
                      <a:prstDash val="solid"/>
                      <a:round/>
                      <a:headEnd type="none" w="sm" len="sm"/>
                      <a:tailEnd type="none" w="sm" len="sm"/>
                    </a:lnB>
                  </a:tcPr>
                </a:tc>
              </a:tr>
              <a:tr h="200025">
                <a:tc>
                  <a:txBody>
                    <a:bodyPr/>
                    <a:lstStyle/>
                    <a:p>
                      <a:pPr marL="0" lvl="0" indent="0" algn="ctr" rtl="0">
                        <a:lnSpc>
                          <a:spcPct val="115000"/>
                        </a:lnSpc>
                        <a:spcBef>
                          <a:spcPts val="0"/>
                        </a:spcBef>
                        <a:spcAft>
                          <a:spcPts val="0"/>
                        </a:spcAft>
                        <a:buNone/>
                      </a:pPr>
                      <a:r>
                        <a:rPr lang="en" sz="900">
                          <a:latin typeface="Libre Baskerville"/>
                          <a:ea typeface="Libre Baskerville"/>
                          <a:cs typeface="Libre Baskerville"/>
                          <a:sym typeface="Libre Baskerville"/>
                        </a:rPr>
                        <a:t>1</a:t>
                      </a:r>
                      <a:endParaRPr sz="900">
                        <a:latin typeface="Libre Baskerville"/>
                        <a:ea typeface="Libre Baskerville"/>
                        <a:cs typeface="Libre Baskerville"/>
                        <a:sym typeface="Libre Baskerville"/>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sz="900">
                          <a:latin typeface="Libre Baskerville"/>
                          <a:ea typeface="Libre Baskerville"/>
                          <a:cs typeface="Libre Baskerville"/>
                          <a:sym typeface="Libre Baskerville"/>
                        </a:rPr>
                        <a:t>Asparagus</a:t>
                      </a:r>
                      <a:endParaRPr sz="900">
                        <a:latin typeface="Libre Baskerville"/>
                        <a:ea typeface="Libre Baskerville"/>
                        <a:cs typeface="Libre Baskerville"/>
                        <a:sym typeface="Libre Baskerville"/>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CCCCCC"/>
                      </a:solidFill>
                      <a:prstDash val="solid"/>
                      <a:round/>
                      <a:headEnd type="none" w="sm" len="sm"/>
                      <a:tailEnd type="none" w="sm" len="sm"/>
                    </a:lnB>
                  </a:tcPr>
                </a:tc>
              </a:tr>
              <a:tr h="200025">
                <a:tc>
                  <a:txBody>
                    <a:bodyPr/>
                    <a:lstStyle/>
                    <a:p>
                      <a:pPr marL="0" lvl="0" indent="0" algn="ctr" rtl="0">
                        <a:lnSpc>
                          <a:spcPct val="115000"/>
                        </a:lnSpc>
                        <a:spcBef>
                          <a:spcPts val="0"/>
                        </a:spcBef>
                        <a:spcAft>
                          <a:spcPts val="0"/>
                        </a:spcAft>
                        <a:buNone/>
                      </a:pPr>
                      <a:r>
                        <a:rPr lang="en" sz="900">
                          <a:latin typeface="Libre Baskerville"/>
                          <a:ea typeface="Libre Baskerville"/>
                          <a:cs typeface="Libre Baskerville"/>
                          <a:sym typeface="Libre Baskerville"/>
                        </a:rPr>
                        <a:t>2</a:t>
                      </a:r>
                      <a:endParaRPr sz="900">
                        <a:latin typeface="Libre Baskerville"/>
                        <a:ea typeface="Libre Baskerville"/>
                        <a:cs typeface="Libre Baskerville"/>
                        <a:sym typeface="Libre Baskerville"/>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sz="900">
                          <a:latin typeface="Libre Baskerville"/>
                          <a:ea typeface="Libre Baskerville"/>
                          <a:cs typeface="Libre Baskerville"/>
                          <a:sym typeface="Libre Baskerville"/>
                        </a:rPr>
                        <a:t>Bottle Gourd</a:t>
                      </a:r>
                      <a:endParaRPr sz="900">
                        <a:latin typeface="Libre Baskerville"/>
                        <a:ea typeface="Libre Baskerville"/>
                        <a:cs typeface="Libre Baskerville"/>
                        <a:sym typeface="Libre Baskerville"/>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r>
              <a:tr h="200025">
                <a:tc>
                  <a:txBody>
                    <a:bodyPr/>
                    <a:lstStyle/>
                    <a:p>
                      <a:pPr marL="0" lvl="0" indent="0" algn="ctr" rtl="0">
                        <a:lnSpc>
                          <a:spcPct val="115000"/>
                        </a:lnSpc>
                        <a:spcBef>
                          <a:spcPts val="0"/>
                        </a:spcBef>
                        <a:spcAft>
                          <a:spcPts val="0"/>
                        </a:spcAft>
                        <a:buNone/>
                      </a:pPr>
                      <a:r>
                        <a:rPr lang="en" sz="900">
                          <a:latin typeface="Libre Baskerville"/>
                          <a:ea typeface="Libre Baskerville"/>
                          <a:cs typeface="Libre Baskerville"/>
                          <a:sym typeface="Libre Baskerville"/>
                        </a:rPr>
                        <a:t>4</a:t>
                      </a:r>
                      <a:endParaRPr sz="900">
                        <a:latin typeface="Libre Baskerville"/>
                        <a:ea typeface="Libre Baskerville"/>
                        <a:cs typeface="Libre Baskerville"/>
                        <a:sym typeface="Libre Baskerville"/>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sz="900">
                          <a:latin typeface="Libre Baskerville"/>
                          <a:ea typeface="Libre Baskerville"/>
                          <a:cs typeface="Libre Baskerville"/>
                          <a:sym typeface="Libre Baskerville"/>
                        </a:rPr>
                        <a:t>Capsicum</a:t>
                      </a:r>
                      <a:endParaRPr sz="900">
                        <a:latin typeface="Libre Baskerville"/>
                        <a:ea typeface="Libre Baskerville"/>
                        <a:cs typeface="Libre Baskerville"/>
                        <a:sym typeface="Libre Baskerville"/>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r>
              <a:tr h="200025">
                <a:tc>
                  <a:txBody>
                    <a:bodyPr/>
                    <a:lstStyle/>
                    <a:p>
                      <a:pPr marL="0" lvl="0" indent="0" algn="ctr" rtl="0">
                        <a:lnSpc>
                          <a:spcPct val="115000"/>
                        </a:lnSpc>
                        <a:spcBef>
                          <a:spcPts val="0"/>
                        </a:spcBef>
                        <a:spcAft>
                          <a:spcPts val="0"/>
                        </a:spcAft>
                        <a:buNone/>
                      </a:pPr>
                      <a:r>
                        <a:rPr lang="en" sz="900">
                          <a:latin typeface="Libre Baskerville"/>
                          <a:ea typeface="Libre Baskerville"/>
                          <a:cs typeface="Libre Baskerville"/>
                          <a:sym typeface="Libre Baskerville"/>
                        </a:rPr>
                        <a:t>5</a:t>
                      </a:r>
                      <a:endParaRPr sz="900">
                        <a:latin typeface="Libre Baskerville"/>
                        <a:ea typeface="Libre Baskerville"/>
                        <a:cs typeface="Libre Baskerville"/>
                        <a:sym typeface="Libre Baskerville"/>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sz="900">
                          <a:latin typeface="Libre Baskerville"/>
                          <a:ea typeface="Libre Baskerville"/>
                          <a:cs typeface="Libre Baskerville"/>
                          <a:sym typeface="Libre Baskerville"/>
                        </a:rPr>
                        <a:t>French Beans</a:t>
                      </a:r>
                      <a:endParaRPr sz="900">
                        <a:latin typeface="Libre Baskerville"/>
                        <a:ea typeface="Libre Baskerville"/>
                        <a:cs typeface="Libre Baskerville"/>
                        <a:sym typeface="Libre Baskerville"/>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r>
              <a:tr h="200025">
                <a:tc>
                  <a:txBody>
                    <a:bodyPr/>
                    <a:lstStyle/>
                    <a:p>
                      <a:pPr marL="0" lvl="0" indent="0" algn="ctr" rtl="0">
                        <a:lnSpc>
                          <a:spcPct val="115000"/>
                        </a:lnSpc>
                        <a:spcBef>
                          <a:spcPts val="0"/>
                        </a:spcBef>
                        <a:spcAft>
                          <a:spcPts val="0"/>
                        </a:spcAft>
                        <a:buNone/>
                      </a:pPr>
                      <a:r>
                        <a:rPr lang="en" sz="900">
                          <a:latin typeface="Libre Baskerville"/>
                          <a:ea typeface="Libre Baskerville"/>
                          <a:cs typeface="Libre Baskerville"/>
                          <a:sym typeface="Libre Baskerville"/>
                        </a:rPr>
                        <a:t>6</a:t>
                      </a:r>
                      <a:endParaRPr sz="900">
                        <a:latin typeface="Libre Baskerville"/>
                        <a:ea typeface="Libre Baskerville"/>
                        <a:cs typeface="Libre Baskerville"/>
                        <a:sym typeface="Libre Baskerville"/>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sz="900">
                          <a:latin typeface="Libre Baskerville"/>
                          <a:ea typeface="Libre Baskerville"/>
                          <a:cs typeface="Libre Baskerville"/>
                          <a:sym typeface="Libre Baskerville"/>
                        </a:rPr>
                        <a:t>Karela</a:t>
                      </a:r>
                      <a:endParaRPr sz="900">
                        <a:latin typeface="Libre Baskerville"/>
                        <a:ea typeface="Libre Baskerville"/>
                        <a:cs typeface="Libre Baskerville"/>
                        <a:sym typeface="Libre Baskerville"/>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r>
              <a:tr h="200025">
                <a:tc>
                  <a:txBody>
                    <a:bodyPr/>
                    <a:lstStyle/>
                    <a:p>
                      <a:pPr marL="0" lvl="0" indent="0" algn="ctr" rtl="0">
                        <a:lnSpc>
                          <a:spcPct val="115000"/>
                        </a:lnSpc>
                        <a:spcBef>
                          <a:spcPts val="0"/>
                        </a:spcBef>
                        <a:spcAft>
                          <a:spcPts val="0"/>
                        </a:spcAft>
                        <a:buNone/>
                      </a:pPr>
                      <a:r>
                        <a:rPr lang="en" sz="900">
                          <a:latin typeface="Libre Baskerville"/>
                          <a:ea typeface="Libre Baskerville"/>
                          <a:cs typeface="Libre Baskerville"/>
                          <a:sym typeface="Libre Baskerville"/>
                        </a:rPr>
                        <a:t>7</a:t>
                      </a:r>
                      <a:endParaRPr sz="900">
                        <a:latin typeface="Libre Baskerville"/>
                        <a:ea typeface="Libre Baskerville"/>
                        <a:cs typeface="Libre Baskerville"/>
                        <a:sym typeface="Libre Baskerville"/>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sz="900">
                          <a:latin typeface="Libre Baskerville"/>
                          <a:ea typeface="Libre Baskerville"/>
                          <a:cs typeface="Libre Baskerville"/>
                          <a:sym typeface="Libre Baskerville"/>
                        </a:rPr>
                        <a:t>Marigold</a:t>
                      </a:r>
                      <a:endParaRPr sz="900">
                        <a:latin typeface="Libre Baskerville"/>
                        <a:ea typeface="Libre Baskerville"/>
                        <a:cs typeface="Libre Baskerville"/>
                        <a:sym typeface="Libre Baskerville"/>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r>
              <a:tr h="200025">
                <a:tc>
                  <a:txBody>
                    <a:bodyPr/>
                    <a:lstStyle/>
                    <a:p>
                      <a:pPr marL="0" lvl="0" indent="0" algn="ctr" rtl="0">
                        <a:lnSpc>
                          <a:spcPct val="115000"/>
                        </a:lnSpc>
                        <a:spcBef>
                          <a:spcPts val="0"/>
                        </a:spcBef>
                        <a:spcAft>
                          <a:spcPts val="0"/>
                        </a:spcAft>
                        <a:buNone/>
                      </a:pPr>
                      <a:r>
                        <a:rPr lang="en" sz="900">
                          <a:latin typeface="Libre Baskerville"/>
                          <a:ea typeface="Libre Baskerville"/>
                          <a:cs typeface="Libre Baskerville"/>
                          <a:sym typeface="Libre Baskerville"/>
                        </a:rPr>
                        <a:t>8</a:t>
                      </a:r>
                      <a:endParaRPr sz="900">
                        <a:latin typeface="Libre Baskerville"/>
                        <a:ea typeface="Libre Baskerville"/>
                        <a:cs typeface="Libre Baskerville"/>
                        <a:sym typeface="Libre Baskerville"/>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sz="900">
                          <a:latin typeface="Libre Baskerville"/>
                          <a:ea typeface="Libre Baskerville"/>
                          <a:cs typeface="Libre Baskerville"/>
                          <a:sym typeface="Libre Baskerville"/>
                        </a:rPr>
                        <a:t>Papaya</a:t>
                      </a:r>
                      <a:endParaRPr sz="900">
                        <a:latin typeface="Libre Baskerville"/>
                        <a:ea typeface="Libre Baskerville"/>
                        <a:cs typeface="Libre Baskerville"/>
                        <a:sym typeface="Libre Baskerville"/>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r>
              <a:tr h="200025">
                <a:tc>
                  <a:txBody>
                    <a:bodyPr/>
                    <a:lstStyle/>
                    <a:p>
                      <a:pPr marL="0" lvl="0" indent="0" algn="ctr" rtl="0">
                        <a:lnSpc>
                          <a:spcPct val="115000"/>
                        </a:lnSpc>
                        <a:spcBef>
                          <a:spcPts val="0"/>
                        </a:spcBef>
                        <a:spcAft>
                          <a:spcPts val="0"/>
                        </a:spcAft>
                        <a:buNone/>
                      </a:pPr>
                      <a:r>
                        <a:rPr lang="en" sz="900">
                          <a:latin typeface="Libre Baskerville"/>
                          <a:ea typeface="Libre Baskerville"/>
                          <a:cs typeface="Libre Baskerville"/>
                          <a:sym typeface="Libre Baskerville"/>
                        </a:rPr>
                        <a:t>9</a:t>
                      </a:r>
                      <a:endParaRPr sz="900">
                        <a:latin typeface="Libre Baskerville"/>
                        <a:ea typeface="Libre Baskerville"/>
                        <a:cs typeface="Libre Baskerville"/>
                        <a:sym typeface="Libre Baskerville"/>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sz="900">
                          <a:latin typeface="Libre Baskerville"/>
                          <a:ea typeface="Libre Baskerville"/>
                          <a:cs typeface="Libre Baskerville"/>
                          <a:sym typeface="Libre Baskerville"/>
                        </a:rPr>
                        <a:t>Pumpkin</a:t>
                      </a:r>
                      <a:endParaRPr sz="900">
                        <a:latin typeface="Libre Baskerville"/>
                        <a:ea typeface="Libre Baskerville"/>
                        <a:cs typeface="Libre Baskerville"/>
                        <a:sym typeface="Libre Baskerville"/>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r>
              <a:tr h="200025">
                <a:tc>
                  <a:txBody>
                    <a:bodyPr/>
                    <a:lstStyle/>
                    <a:p>
                      <a:pPr marL="0" lvl="0" indent="0" algn="ctr" rtl="0">
                        <a:lnSpc>
                          <a:spcPct val="115000"/>
                        </a:lnSpc>
                        <a:spcBef>
                          <a:spcPts val="0"/>
                        </a:spcBef>
                        <a:spcAft>
                          <a:spcPts val="0"/>
                        </a:spcAft>
                        <a:buNone/>
                      </a:pPr>
                      <a:r>
                        <a:rPr lang="en" sz="900">
                          <a:latin typeface="Libre Baskerville"/>
                          <a:ea typeface="Libre Baskerville"/>
                          <a:cs typeface="Libre Baskerville"/>
                          <a:sym typeface="Libre Baskerville"/>
                        </a:rPr>
                        <a:t>10</a:t>
                      </a:r>
                      <a:endParaRPr sz="900">
                        <a:latin typeface="Libre Baskerville"/>
                        <a:ea typeface="Libre Baskerville"/>
                        <a:cs typeface="Libre Baskerville"/>
                        <a:sym typeface="Libre Baskerville"/>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sz="900">
                          <a:latin typeface="Libre Baskerville"/>
                          <a:ea typeface="Libre Baskerville"/>
                          <a:cs typeface="Libre Baskerville"/>
                          <a:sym typeface="Libre Baskerville"/>
                        </a:rPr>
                        <a:t>Tomato Hemsona</a:t>
                      </a:r>
                      <a:endParaRPr sz="900">
                        <a:latin typeface="Libre Baskerville"/>
                        <a:ea typeface="Libre Baskerville"/>
                        <a:cs typeface="Libre Baskerville"/>
                        <a:sym typeface="Libre Baskerville"/>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r>
              <a:tr h="200025">
                <a:tc>
                  <a:txBody>
                    <a:bodyPr/>
                    <a:lstStyle/>
                    <a:p>
                      <a:pPr marL="0" lvl="0" indent="0" algn="ctr" rtl="0">
                        <a:lnSpc>
                          <a:spcPct val="115000"/>
                        </a:lnSpc>
                        <a:spcBef>
                          <a:spcPts val="0"/>
                        </a:spcBef>
                        <a:spcAft>
                          <a:spcPts val="0"/>
                        </a:spcAft>
                        <a:buNone/>
                      </a:pPr>
                      <a:r>
                        <a:rPr lang="en" sz="900">
                          <a:latin typeface="Libre Baskerville"/>
                          <a:ea typeface="Libre Baskerville"/>
                          <a:cs typeface="Libre Baskerville"/>
                          <a:sym typeface="Libre Baskerville"/>
                        </a:rPr>
                        <a:t>11</a:t>
                      </a:r>
                      <a:endParaRPr sz="900">
                        <a:latin typeface="Libre Baskerville"/>
                        <a:ea typeface="Libre Baskerville"/>
                        <a:cs typeface="Libre Baskerville"/>
                        <a:sym typeface="Libre Baskerville"/>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sz="900">
                          <a:latin typeface="Libre Baskerville"/>
                          <a:ea typeface="Libre Baskerville"/>
                          <a:cs typeface="Libre Baskerville"/>
                          <a:sym typeface="Libre Baskerville"/>
                        </a:rPr>
                        <a:t>Tomato Surya</a:t>
                      </a:r>
                      <a:endParaRPr sz="900">
                        <a:latin typeface="Libre Baskerville"/>
                        <a:ea typeface="Libre Baskerville"/>
                        <a:cs typeface="Libre Baskerville"/>
                        <a:sym typeface="Libre Baskerville"/>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r>
              <a:tr h="200025">
                <a:tc>
                  <a:txBody>
                    <a:bodyPr/>
                    <a:lstStyle/>
                    <a:p>
                      <a:pPr marL="0" lvl="0" indent="0" algn="ctr" rtl="0">
                        <a:lnSpc>
                          <a:spcPct val="115000"/>
                        </a:lnSpc>
                        <a:spcBef>
                          <a:spcPts val="0"/>
                        </a:spcBef>
                        <a:spcAft>
                          <a:spcPts val="0"/>
                        </a:spcAft>
                        <a:buNone/>
                      </a:pPr>
                      <a:r>
                        <a:rPr lang="en" sz="900">
                          <a:latin typeface="Libre Baskerville"/>
                          <a:ea typeface="Libre Baskerville"/>
                          <a:cs typeface="Libre Baskerville"/>
                          <a:sym typeface="Libre Baskerville"/>
                        </a:rPr>
                        <a:t>12</a:t>
                      </a:r>
                      <a:endParaRPr sz="900">
                        <a:latin typeface="Libre Baskerville"/>
                        <a:ea typeface="Libre Baskerville"/>
                        <a:cs typeface="Libre Baskerville"/>
                        <a:sym typeface="Libre Baskerville"/>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sz="900">
                          <a:latin typeface="Libre Baskerville"/>
                          <a:ea typeface="Libre Baskerville"/>
                          <a:cs typeface="Libre Baskerville"/>
                          <a:sym typeface="Libre Baskerville"/>
                        </a:rPr>
                        <a:t>Water Melon</a:t>
                      </a:r>
                      <a:endParaRPr sz="900">
                        <a:latin typeface="Libre Baskerville"/>
                        <a:ea typeface="Libre Baskerville"/>
                        <a:cs typeface="Libre Baskerville"/>
                        <a:sym typeface="Libre Baskerville"/>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000000"/>
                      </a:solidFill>
                      <a:prstDash val="solid"/>
                      <a:round/>
                      <a:headEnd type="none" w="sm" len="sm"/>
                      <a:tailEnd type="none" w="sm" len="sm"/>
                    </a:lnB>
                  </a:tcPr>
                </a:tc>
              </a:tr>
              <a:tr h="200025">
                <a:tc gridSpan="2">
                  <a:txBody>
                    <a:bodyPr/>
                    <a:lstStyle/>
                    <a:p>
                      <a:pPr marL="0" lvl="0" indent="0" algn="ctr" rtl="0">
                        <a:lnSpc>
                          <a:spcPct val="115000"/>
                        </a:lnSpc>
                        <a:spcBef>
                          <a:spcPts val="0"/>
                        </a:spcBef>
                        <a:spcAft>
                          <a:spcPts val="0"/>
                        </a:spcAft>
                        <a:buNone/>
                      </a:pPr>
                      <a:r>
                        <a:rPr lang="en" sz="900" b="1">
                          <a:latin typeface="Libre Baskerville"/>
                          <a:ea typeface="Libre Baskerville"/>
                          <a:cs typeface="Libre Baskerville"/>
                          <a:sym typeface="Libre Baskerville"/>
                        </a:rPr>
                        <a:t>Total</a:t>
                      </a:r>
                      <a:endParaRPr sz="900" b="1">
                        <a:latin typeface="Libre Baskerville"/>
                        <a:ea typeface="Libre Baskerville"/>
                        <a:cs typeface="Libre Baskerville"/>
                        <a:sym typeface="Libre Baskerville"/>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CCCCCC"/>
                      </a:solidFill>
                      <a:prstDash val="solid"/>
                      <a:round/>
                      <a:headEnd type="none" w="sm" len="sm"/>
                      <a:tailEnd type="none" w="sm" len="sm"/>
                    </a:lnB>
                  </a:tcPr>
                </a:tc>
                <a:tc hMerge="1">
                  <a:txBody>
                    <a:bodyPr/>
                    <a:lstStyle/>
                    <a:p>
                      <a:endParaRPr lang="en-US"/>
                    </a:p>
                  </a:txBody>
                  <a:tcPr/>
                </a:tc>
                <a:tc>
                  <a:txBody>
                    <a:bodyPr/>
                    <a:lstStyle/>
                    <a:p>
                      <a:pPr marL="0" lvl="0" indent="0" algn="l" rtl="0">
                        <a:spcBef>
                          <a:spcPts val="0"/>
                        </a:spcBef>
                        <a:spcAft>
                          <a:spcPts val="0"/>
                        </a:spcAft>
                        <a:buNone/>
                      </a:pPr>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CCCCCC"/>
                      </a:solidFill>
                      <a:prstDash val="solid"/>
                      <a:round/>
                      <a:headEnd type="none" w="sm" len="sm"/>
                      <a:tailEnd type="none" w="sm" len="sm"/>
                    </a:lnB>
                  </a:tcPr>
                </a:tc>
              </a:tr>
            </a:tbl>
          </a:graphicData>
        </a:graphic>
      </p:graphicFrame>
      <p:sp>
        <p:nvSpPr>
          <p:cNvPr id="149" name="Google Shape;149;p24"/>
          <p:cNvSpPr txBox="1"/>
          <p:nvPr/>
        </p:nvSpPr>
        <p:spPr>
          <a:xfrm>
            <a:off x="335150" y="783275"/>
            <a:ext cx="8032800" cy="6150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 sz="1300">
                <a:solidFill>
                  <a:schemeClr val="dk1"/>
                </a:solidFill>
                <a:latin typeface="Libre Baskerville"/>
                <a:ea typeface="Libre Baskerville"/>
                <a:cs typeface="Libre Baskerville"/>
                <a:sym typeface="Libre Baskerville"/>
              </a:rPr>
              <a:t>The first year will focus on specializing in vegetable production. List of planned vegetable and fruit items with their planned production area for the first year are as follows:</a:t>
            </a:r>
            <a:endParaRPr sz="1300">
              <a:solidFill>
                <a:schemeClr val="dk1"/>
              </a:solidFill>
              <a:latin typeface="Libre Baskerville"/>
              <a:ea typeface="Libre Baskerville"/>
              <a:cs typeface="Libre Baskerville"/>
              <a:sym typeface="Libre Baskerville"/>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Google Shape;154;p25"/>
          <p:cNvSpPr txBox="1">
            <a:spLocks noGrp="1"/>
          </p:cNvSpPr>
          <p:nvPr>
            <p:ph type="title"/>
          </p:nvPr>
        </p:nvSpPr>
        <p:spPr>
          <a:xfrm>
            <a:off x="304800" y="114300"/>
            <a:ext cx="8610600" cy="571500"/>
          </a:xfrm>
          <a:prstGeom prst="rect">
            <a:avLst/>
          </a:prstGeom>
          <a:solidFill>
            <a:schemeClr val="accent5"/>
          </a:solidFill>
          <a:ln>
            <a:noFill/>
          </a:ln>
        </p:spPr>
        <p:txBody>
          <a:bodyPr spcFirstLastPara="1" wrap="square" lIns="91425" tIns="45700" rIns="91425" bIns="91425" anchor="b" anchorCtr="0">
            <a:normAutofit fontScale="90000"/>
          </a:bodyPr>
          <a:lstStyle/>
          <a:p>
            <a:pPr marL="0" marR="0" lvl="0" indent="0" algn="l" rtl="0">
              <a:lnSpc>
                <a:spcPct val="100000"/>
              </a:lnSpc>
              <a:spcBef>
                <a:spcPts val="0"/>
              </a:spcBef>
              <a:spcAft>
                <a:spcPts val="0"/>
              </a:spcAft>
              <a:buClr>
                <a:schemeClr val="lt1"/>
              </a:buClr>
              <a:buSzPct val="148484"/>
              <a:buFont typeface="Garamond"/>
              <a:buNone/>
            </a:pPr>
            <a:r>
              <a:rPr lang="en" sz="3300">
                <a:solidFill>
                  <a:schemeClr val="lt1"/>
                </a:solidFill>
                <a:latin typeface="Garamond"/>
                <a:ea typeface="Garamond"/>
                <a:cs typeface="Garamond"/>
                <a:sym typeface="Garamond"/>
              </a:rPr>
              <a:t>Revenue Projection	</a:t>
            </a:r>
            <a:endParaRPr sz="3300">
              <a:solidFill>
                <a:schemeClr val="lt1"/>
              </a:solidFill>
              <a:latin typeface="Garamond"/>
              <a:ea typeface="Garamond"/>
              <a:cs typeface="Garamond"/>
              <a:sym typeface="Garamond"/>
            </a:endParaRPr>
          </a:p>
        </p:txBody>
      </p:sp>
      <p:graphicFrame>
        <p:nvGraphicFramePr>
          <p:cNvPr id="155" name="Google Shape;155;p25"/>
          <p:cNvGraphicFramePr/>
          <p:nvPr/>
        </p:nvGraphicFramePr>
        <p:xfrm>
          <a:off x="387382" y="987892"/>
          <a:ext cx="6667500" cy="3616452"/>
        </p:xfrm>
        <a:graphic>
          <a:graphicData uri="http://schemas.openxmlformats.org/drawingml/2006/table">
            <a:tbl>
              <a:tblPr>
                <a:noFill/>
                <a:tableStyleId>{FB088F9E-4A9D-462F-8A79-2F722510028B}</a:tableStyleId>
              </a:tblPr>
              <a:tblGrid>
                <a:gridCol w="314325"/>
                <a:gridCol w="1009650"/>
                <a:gridCol w="523875"/>
                <a:gridCol w="552450"/>
                <a:gridCol w="781050"/>
                <a:gridCol w="704850"/>
                <a:gridCol w="542925"/>
                <a:gridCol w="1057275"/>
                <a:gridCol w="638175"/>
                <a:gridCol w="542925"/>
              </a:tblGrid>
              <a:tr h="466725">
                <a:tc>
                  <a:txBody>
                    <a:bodyPr/>
                    <a:lstStyle/>
                    <a:p>
                      <a:pPr marL="0" lvl="0" indent="0" algn="ctr" rtl="0">
                        <a:lnSpc>
                          <a:spcPct val="115000"/>
                        </a:lnSpc>
                        <a:spcBef>
                          <a:spcPts val="0"/>
                        </a:spcBef>
                        <a:spcAft>
                          <a:spcPts val="0"/>
                        </a:spcAft>
                        <a:buNone/>
                      </a:pPr>
                      <a:r>
                        <a:rPr lang="en" sz="800" b="1">
                          <a:latin typeface="Libre Baskerville"/>
                          <a:ea typeface="Libre Baskerville"/>
                          <a:cs typeface="Libre Baskerville"/>
                          <a:sym typeface="Libre Baskerville"/>
                        </a:rPr>
                        <a:t>S. No.</a:t>
                      </a:r>
                      <a:endParaRPr sz="800" b="1">
                        <a:latin typeface="Libre Baskerville"/>
                        <a:ea typeface="Libre Baskerville"/>
                        <a:cs typeface="Libre Baskerville"/>
                        <a:sym typeface="Libre Baskerville"/>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 sz="800" b="1">
                          <a:latin typeface="Libre Baskerville"/>
                          <a:ea typeface="Libre Baskerville"/>
                          <a:cs typeface="Libre Baskerville"/>
                          <a:sym typeface="Libre Baskerville"/>
                        </a:rPr>
                        <a:t>Items</a:t>
                      </a:r>
                      <a:endParaRPr sz="800" b="1">
                        <a:latin typeface="Libre Baskerville"/>
                        <a:ea typeface="Libre Baskerville"/>
                        <a:cs typeface="Libre Baskerville"/>
                        <a:sym typeface="Libre Baskerville"/>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 sz="800" b="1">
                          <a:latin typeface="Libre Baskerville"/>
                          <a:ea typeface="Libre Baskerville"/>
                          <a:cs typeface="Libre Baskerville"/>
                          <a:sym typeface="Libre Baskerville"/>
                        </a:rPr>
                        <a:t>Input per Kattha</a:t>
                      </a:r>
                      <a:endParaRPr sz="800" b="1">
                        <a:latin typeface="Libre Baskerville"/>
                        <a:ea typeface="Libre Baskerville"/>
                        <a:cs typeface="Libre Baskerville"/>
                        <a:sym typeface="Libre Baskerville"/>
                      </a:endParaRPr>
                    </a:p>
                  </a:txBody>
                  <a:tcPr marL="28575" marR="28575" marT="19050" marB="19050" anchor="ctr">
                    <a:lnL w="9525" cap="flat" cmpd="sng">
                      <a:solidFill>
                        <a:srgbClr val="000000"/>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 sz="800" b="1">
                          <a:latin typeface="Libre Baskerville"/>
                          <a:ea typeface="Libre Baskerville"/>
                          <a:cs typeface="Libre Baskerville"/>
                          <a:sym typeface="Libre Baskerville"/>
                        </a:rPr>
                        <a:t>Your Firm's Plan (In Kattha)</a:t>
                      </a:r>
                      <a:endParaRPr sz="800" b="1">
                        <a:latin typeface="Libre Baskerville"/>
                        <a:ea typeface="Libre Baskerville"/>
                        <a:cs typeface="Libre Baskerville"/>
                        <a:sym typeface="Libre Baskerville"/>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 sz="800" b="1">
                          <a:latin typeface="Libre Baskerville"/>
                          <a:ea typeface="Libre Baskerville"/>
                          <a:cs typeface="Libre Baskerville"/>
                          <a:sym typeface="Libre Baskerville"/>
                        </a:rPr>
                        <a:t>Production costs (Input*Total Kattha)</a:t>
                      </a:r>
                      <a:endParaRPr sz="800" b="1">
                        <a:latin typeface="Libre Baskerville"/>
                        <a:ea typeface="Libre Baskerville"/>
                        <a:cs typeface="Libre Baskerville"/>
                        <a:sym typeface="Libre Baskerville"/>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 sz="800" b="1">
                          <a:latin typeface="Libre Baskerville"/>
                          <a:ea typeface="Libre Baskerville"/>
                          <a:cs typeface="Libre Baskerville"/>
                          <a:sym typeface="Libre Baskerville"/>
                        </a:rPr>
                        <a:t>Average Output (Per kattha; In Kgs)</a:t>
                      </a:r>
                      <a:endParaRPr sz="800" b="1">
                        <a:latin typeface="Libre Baskerville"/>
                        <a:ea typeface="Libre Baskerville"/>
                        <a:cs typeface="Libre Baskerville"/>
                        <a:sym typeface="Libre Baskerville"/>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 sz="800" b="1">
                          <a:latin typeface="Libre Baskerville"/>
                          <a:ea typeface="Libre Baskerville"/>
                          <a:cs typeface="Libre Baskerville"/>
                          <a:sym typeface="Libre Baskerville"/>
                        </a:rPr>
                        <a:t>Total output (In Kgs)</a:t>
                      </a:r>
                      <a:endParaRPr sz="800" b="1">
                        <a:latin typeface="Libre Baskerville"/>
                        <a:ea typeface="Libre Baskerville"/>
                        <a:cs typeface="Libre Baskerville"/>
                        <a:sym typeface="Libre Baskerville"/>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 sz="800" b="1">
                          <a:latin typeface="Libre Baskerville"/>
                          <a:ea typeface="Libre Baskerville"/>
                          <a:cs typeface="Libre Baskerville"/>
                          <a:sym typeface="Libre Baskerville"/>
                        </a:rPr>
                        <a:t>Net Output (In Kgs after factoring 10% production and handling loss)</a:t>
                      </a:r>
                      <a:endParaRPr sz="800" b="1">
                        <a:latin typeface="Libre Baskerville"/>
                        <a:ea typeface="Libre Baskerville"/>
                        <a:cs typeface="Libre Baskerville"/>
                        <a:sym typeface="Libre Baskerville"/>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 sz="800" b="1">
                          <a:latin typeface="Libre Baskerville"/>
                          <a:ea typeface="Libre Baskerville"/>
                          <a:cs typeface="Libre Baskerville"/>
                          <a:sym typeface="Libre Baskerville"/>
                        </a:rPr>
                        <a:t>Estimated average selling price</a:t>
                      </a:r>
                      <a:endParaRPr sz="800" b="1">
                        <a:latin typeface="Libre Baskerville"/>
                        <a:ea typeface="Libre Baskerville"/>
                        <a:cs typeface="Libre Baskerville"/>
                        <a:sym typeface="Libre Baskerville"/>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 sz="800" b="1">
                          <a:latin typeface="Libre Baskerville"/>
                          <a:ea typeface="Libre Baskerville"/>
                          <a:cs typeface="Libre Baskerville"/>
                          <a:sym typeface="Libre Baskerville"/>
                        </a:rPr>
                        <a:t>Total Revenue</a:t>
                      </a:r>
                      <a:endParaRPr sz="800" b="1">
                        <a:latin typeface="Libre Baskerville"/>
                        <a:ea typeface="Libre Baskerville"/>
                        <a:cs typeface="Libre Baskerville"/>
                        <a:sym typeface="Libre Baskerville"/>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000000"/>
                      </a:solidFill>
                      <a:prstDash val="solid"/>
                      <a:round/>
                      <a:headEnd type="none" w="sm" len="sm"/>
                      <a:tailEnd type="none" w="sm" len="sm"/>
                    </a:lnB>
                  </a:tcPr>
                </a:tc>
              </a:tr>
              <a:tr h="200025">
                <a:tc>
                  <a:txBody>
                    <a:bodyPr/>
                    <a:lstStyle/>
                    <a:p>
                      <a:pPr marL="0" lvl="0" indent="0" algn="ctr" rtl="0">
                        <a:lnSpc>
                          <a:spcPct val="115000"/>
                        </a:lnSpc>
                        <a:spcBef>
                          <a:spcPts val="0"/>
                        </a:spcBef>
                        <a:spcAft>
                          <a:spcPts val="0"/>
                        </a:spcAft>
                        <a:buNone/>
                      </a:pPr>
                      <a:r>
                        <a:rPr lang="en" sz="800">
                          <a:latin typeface="Libre Baskerville"/>
                          <a:ea typeface="Libre Baskerville"/>
                          <a:cs typeface="Libre Baskerville"/>
                          <a:sym typeface="Libre Baskerville"/>
                        </a:rPr>
                        <a:t>1</a:t>
                      </a:r>
                      <a:endParaRPr sz="800">
                        <a:latin typeface="Libre Baskerville"/>
                        <a:ea typeface="Libre Baskerville"/>
                        <a:cs typeface="Libre Baskerville"/>
                        <a:sym typeface="Libre Baskerville"/>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sz="800">
                          <a:latin typeface="Libre Baskerville"/>
                          <a:ea typeface="Libre Baskerville"/>
                          <a:cs typeface="Libre Baskerville"/>
                          <a:sym typeface="Libre Baskerville"/>
                        </a:rPr>
                        <a:t>Asparagus</a:t>
                      </a:r>
                      <a:endParaRPr sz="800">
                        <a:latin typeface="Libre Baskerville"/>
                        <a:ea typeface="Libre Baskerville"/>
                        <a:cs typeface="Libre Baskerville"/>
                        <a:sym typeface="Libre Baskerville"/>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000000"/>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CCCCCC"/>
                      </a:solidFill>
                      <a:prstDash val="solid"/>
                      <a:round/>
                      <a:headEnd type="none" w="sm" len="sm"/>
                      <a:tailEnd type="none" w="sm" len="sm"/>
                    </a:lnB>
                  </a:tcPr>
                </a:tc>
              </a:tr>
              <a:tr h="200025">
                <a:tc>
                  <a:txBody>
                    <a:bodyPr/>
                    <a:lstStyle/>
                    <a:p>
                      <a:pPr marL="0" lvl="0" indent="0" algn="ctr" rtl="0">
                        <a:lnSpc>
                          <a:spcPct val="115000"/>
                        </a:lnSpc>
                        <a:spcBef>
                          <a:spcPts val="0"/>
                        </a:spcBef>
                        <a:spcAft>
                          <a:spcPts val="0"/>
                        </a:spcAft>
                        <a:buNone/>
                      </a:pPr>
                      <a:r>
                        <a:rPr lang="en" sz="800">
                          <a:latin typeface="Libre Baskerville"/>
                          <a:ea typeface="Libre Baskerville"/>
                          <a:cs typeface="Libre Baskerville"/>
                          <a:sym typeface="Libre Baskerville"/>
                        </a:rPr>
                        <a:t>2</a:t>
                      </a:r>
                      <a:endParaRPr sz="800">
                        <a:latin typeface="Libre Baskerville"/>
                        <a:ea typeface="Libre Baskerville"/>
                        <a:cs typeface="Libre Baskerville"/>
                        <a:sym typeface="Libre Baskerville"/>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sz="800">
                          <a:latin typeface="Libre Baskerville"/>
                          <a:ea typeface="Libre Baskerville"/>
                          <a:cs typeface="Libre Baskerville"/>
                          <a:sym typeface="Libre Baskerville"/>
                        </a:rPr>
                        <a:t>Bottle Gourd</a:t>
                      </a:r>
                      <a:endParaRPr sz="800">
                        <a:latin typeface="Libre Baskerville"/>
                        <a:ea typeface="Libre Baskerville"/>
                        <a:cs typeface="Libre Baskerville"/>
                        <a:sym typeface="Libre Baskerville"/>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000000"/>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r>
              <a:tr h="200025">
                <a:tc>
                  <a:txBody>
                    <a:bodyPr/>
                    <a:lstStyle/>
                    <a:p>
                      <a:pPr marL="0" lvl="0" indent="0" algn="ctr" rtl="0">
                        <a:lnSpc>
                          <a:spcPct val="115000"/>
                        </a:lnSpc>
                        <a:spcBef>
                          <a:spcPts val="0"/>
                        </a:spcBef>
                        <a:spcAft>
                          <a:spcPts val="0"/>
                        </a:spcAft>
                        <a:buNone/>
                      </a:pPr>
                      <a:r>
                        <a:rPr lang="en" sz="800">
                          <a:latin typeface="Libre Baskerville"/>
                          <a:ea typeface="Libre Baskerville"/>
                          <a:cs typeface="Libre Baskerville"/>
                          <a:sym typeface="Libre Baskerville"/>
                        </a:rPr>
                        <a:t>4</a:t>
                      </a:r>
                      <a:endParaRPr sz="800">
                        <a:latin typeface="Libre Baskerville"/>
                        <a:ea typeface="Libre Baskerville"/>
                        <a:cs typeface="Libre Baskerville"/>
                        <a:sym typeface="Libre Baskerville"/>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sz="800">
                          <a:latin typeface="Libre Baskerville"/>
                          <a:ea typeface="Libre Baskerville"/>
                          <a:cs typeface="Libre Baskerville"/>
                          <a:sym typeface="Libre Baskerville"/>
                        </a:rPr>
                        <a:t>Capsicum</a:t>
                      </a:r>
                      <a:endParaRPr sz="800">
                        <a:latin typeface="Libre Baskerville"/>
                        <a:ea typeface="Libre Baskerville"/>
                        <a:cs typeface="Libre Baskerville"/>
                        <a:sym typeface="Libre Baskerville"/>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000000"/>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r>
              <a:tr h="200025">
                <a:tc>
                  <a:txBody>
                    <a:bodyPr/>
                    <a:lstStyle/>
                    <a:p>
                      <a:pPr marL="0" lvl="0" indent="0" algn="ctr" rtl="0">
                        <a:lnSpc>
                          <a:spcPct val="115000"/>
                        </a:lnSpc>
                        <a:spcBef>
                          <a:spcPts val="0"/>
                        </a:spcBef>
                        <a:spcAft>
                          <a:spcPts val="0"/>
                        </a:spcAft>
                        <a:buNone/>
                      </a:pPr>
                      <a:r>
                        <a:rPr lang="en" sz="800">
                          <a:latin typeface="Libre Baskerville"/>
                          <a:ea typeface="Libre Baskerville"/>
                          <a:cs typeface="Libre Baskerville"/>
                          <a:sym typeface="Libre Baskerville"/>
                        </a:rPr>
                        <a:t>5</a:t>
                      </a:r>
                      <a:endParaRPr sz="800">
                        <a:latin typeface="Libre Baskerville"/>
                        <a:ea typeface="Libre Baskerville"/>
                        <a:cs typeface="Libre Baskerville"/>
                        <a:sym typeface="Libre Baskerville"/>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sz="800">
                          <a:latin typeface="Libre Baskerville"/>
                          <a:ea typeface="Libre Baskerville"/>
                          <a:cs typeface="Libre Baskerville"/>
                          <a:sym typeface="Libre Baskerville"/>
                        </a:rPr>
                        <a:t>French Beans</a:t>
                      </a:r>
                      <a:endParaRPr sz="800">
                        <a:latin typeface="Libre Baskerville"/>
                        <a:ea typeface="Libre Baskerville"/>
                        <a:cs typeface="Libre Baskerville"/>
                        <a:sym typeface="Libre Baskerville"/>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000000"/>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r>
              <a:tr h="200025">
                <a:tc>
                  <a:txBody>
                    <a:bodyPr/>
                    <a:lstStyle/>
                    <a:p>
                      <a:pPr marL="0" lvl="0" indent="0" algn="ctr" rtl="0">
                        <a:lnSpc>
                          <a:spcPct val="115000"/>
                        </a:lnSpc>
                        <a:spcBef>
                          <a:spcPts val="0"/>
                        </a:spcBef>
                        <a:spcAft>
                          <a:spcPts val="0"/>
                        </a:spcAft>
                        <a:buNone/>
                      </a:pPr>
                      <a:r>
                        <a:rPr lang="en" sz="800">
                          <a:latin typeface="Libre Baskerville"/>
                          <a:ea typeface="Libre Baskerville"/>
                          <a:cs typeface="Libre Baskerville"/>
                          <a:sym typeface="Libre Baskerville"/>
                        </a:rPr>
                        <a:t>6</a:t>
                      </a:r>
                      <a:endParaRPr sz="800">
                        <a:latin typeface="Libre Baskerville"/>
                        <a:ea typeface="Libre Baskerville"/>
                        <a:cs typeface="Libre Baskerville"/>
                        <a:sym typeface="Libre Baskerville"/>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sz="800">
                          <a:latin typeface="Libre Baskerville"/>
                          <a:ea typeface="Libre Baskerville"/>
                          <a:cs typeface="Libre Baskerville"/>
                          <a:sym typeface="Libre Baskerville"/>
                        </a:rPr>
                        <a:t>Karela</a:t>
                      </a:r>
                      <a:endParaRPr sz="800">
                        <a:latin typeface="Libre Baskerville"/>
                        <a:ea typeface="Libre Baskerville"/>
                        <a:cs typeface="Libre Baskerville"/>
                        <a:sym typeface="Libre Baskerville"/>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000000"/>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r>
              <a:tr h="200025">
                <a:tc>
                  <a:txBody>
                    <a:bodyPr/>
                    <a:lstStyle/>
                    <a:p>
                      <a:pPr marL="0" lvl="0" indent="0" algn="ctr" rtl="0">
                        <a:lnSpc>
                          <a:spcPct val="115000"/>
                        </a:lnSpc>
                        <a:spcBef>
                          <a:spcPts val="0"/>
                        </a:spcBef>
                        <a:spcAft>
                          <a:spcPts val="0"/>
                        </a:spcAft>
                        <a:buNone/>
                      </a:pPr>
                      <a:r>
                        <a:rPr lang="en" sz="800">
                          <a:latin typeface="Libre Baskerville"/>
                          <a:ea typeface="Libre Baskerville"/>
                          <a:cs typeface="Libre Baskerville"/>
                          <a:sym typeface="Libre Baskerville"/>
                        </a:rPr>
                        <a:t>7</a:t>
                      </a:r>
                      <a:endParaRPr sz="800">
                        <a:latin typeface="Libre Baskerville"/>
                        <a:ea typeface="Libre Baskerville"/>
                        <a:cs typeface="Libre Baskerville"/>
                        <a:sym typeface="Libre Baskerville"/>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sz="800">
                          <a:latin typeface="Libre Baskerville"/>
                          <a:ea typeface="Libre Baskerville"/>
                          <a:cs typeface="Libre Baskerville"/>
                          <a:sym typeface="Libre Baskerville"/>
                        </a:rPr>
                        <a:t>Marigold</a:t>
                      </a:r>
                      <a:endParaRPr sz="800">
                        <a:latin typeface="Libre Baskerville"/>
                        <a:ea typeface="Libre Baskerville"/>
                        <a:cs typeface="Libre Baskerville"/>
                        <a:sym typeface="Libre Baskerville"/>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000000"/>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r>
              <a:tr h="200025">
                <a:tc>
                  <a:txBody>
                    <a:bodyPr/>
                    <a:lstStyle/>
                    <a:p>
                      <a:pPr marL="0" lvl="0" indent="0" algn="ctr" rtl="0">
                        <a:lnSpc>
                          <a:spcPct val="115000"/>
                        </a:lnSpc>
                        <a:spcBef>
                          <a:spcPts val="0"/>
                        </a:spcBef>
                        <a:spcAft>
                          <a:spcPts val="0"/>
                        </a:spcAft>
                        <a:buNone/>
                      </a:pPr>
                      <a:r>
                        <a:rPr lang="en" sz="800">
                          <a:latin typeface="Libre Baskerville"/>
                          <a:ea typeface="Libre Baskerville"/>
                          <a:cs typeface="Libre Baskerville"/>
                          <a:sym typeface="Libre Baskerville"/>
                        </a:rPr>
                        <a:t>8</a:t>
                      </a:r>
                      <a:endParaRPr sz="800">
                        <a:latin typeface="Libre Baskerville"/>
                        <a:ea typeface="Libre Baskerville"/>
                        <a:cs typeface="Libre Baskerville"/>
                        <a:sym typeface="Libre Baskerville"/>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sz="800">
                          <a:latin typeface="Libre Baskerville"/>
                          <a:ea typeface="Libre Baskerville"/>
                          <a:cs typeface="Libre Baskerville"/>
                          <a:sym typeface="Libre Baskerville"/>
                        </a:rPr>
                        <a:t>Papaya</a:t>
                      </a:r>
                      <a:endParaRPr sz="800">
                        <a:latin typeface="Libre Baskerville"/>
                        <a:ea typeface="Libre Baskerville"/>
                        <a:cs typeface="Libre Baskerville"/>
                        <a:sym typeface="Libre Baskerville"/>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000000"/>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r>
              <a:tr h="200025">
                <a:tc>
                  <a:txBody>
                    <a:bodyPr/>
                    <a:lstStyle/>
                    <a:p>
                      <a:pPr marL="0" lvl="0" indent="0" algn="ctr" rtl="0">
                        <a:lnSpc>
                          <a:spcPct val="115000"/>
                        </a:lnSpc>
                        <a:spcBef>
                          <a:spcPts val="0"/>
                        </a:spcBef>
                        <a:spcAft>
                          <a:spcPts val="0"/>
                        </a:spcAft>
                        <a:buNone/>
                      </a:pPr>
                      <a:r>
                        <a:rPr lang="en" sz="800">
                          <a:latin typeface="Libre Baskerville"/>
                          <a:ea typeface="Libre Baskerville"/>
                          <a:cs typeface="Libre Baskerville"/>
                          <a:sym typeface="Libre Baskerville"/>
                        </a:rPr>
                        <a:t>9</a:t>
                      </a:r>
                      <a:endParaRPr sz="800">
                        <a:latin typeface="Libre Baskerville"/>
                        <a:ea typeface="Libre Baskerville"/>
                        <a:cs typeface="Libre Baskerville"/>
                        <a:sym typeface="Libre Baskerville"/>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sz="800">
                          <a:latin typeface="Libre Baskerville"/>
                          <a:ea typeface="Libre Baskerville"/>
                          <a:cs typeface="Libre Baskerville"/>
                          <a:sym typeface="Libre Baskerville"/>
                        </a:rPr>
                        <a:t>Pumpkin</a:t>
                      </a:r>
                      <a:endParaRPr sz="800">
                        <a:latin typeface="Libre Baskerville"/>
                        <a:ea typeface="Libre Baskerville"/>
                        <a:cs typeface="Libre Baskerville"/>
                        <a:sym typeface="Libre Baskerville"/>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000000"/>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r>
              <a:tr h="200025">
                <a:tc>
                  <a:txBody>
                    <a:bodyPr/>
                    <a:lstStyle/>
                    <a:p>
                      <a:pPr marL="0" lvl="0" indent="0" algn="ctr" rtl="0">
                        <a:lnSpc>
                          <a:spcPct val="115000"/>
                        </a:lnSpc>
                        <a:spcBef>
                          <a:spcPts val="0"/>
                        </a:spcBef>
                        <a:spcAft>
                          <a:spcPts val="0"/>
                        </a:spcAft>
                        <a:buNone/>
                      </a:pPr>
                      <a:r>
                        <a:rPr lang="en" sz="800">
                          <a:latin typeface="Libre Baskerville"/>
                          <a:ea typeface="Libre Baskerville"/>
                          <a:cs typeface="Libre Baskerville"/>
                          <a:sym typeface="Libre Baskerville"/>
                        </a:rPr>
                        <a:t>10</a:t>
                      </a:r>
                      <a:endParaRPr sz="800">
                        <a:latin typeface="Libre Baskerville"/>
                        <a:ea typeface="Libre Baskerville"/>
                        <a:cs typeface="Libre Baskerville"/>
                        <a:sym typeface="Libre Baskerville"/>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sz="800">
                          <a:latin typeface="Libre Baskerville"/>
                          <a:ea typeface="Libre Baskerville"/>
                          <a:cs typeface="Libre Baskerville"/>
                          <a:sym typeface="Libre Baskerville"/>
                        </a:rPr>
                        <a:t>Tomato Hemsona</a:t>
                      </a:r>
                      <a:endParaRPr sz="800">
                        <a:latin typeface="Libre Baskerville"/>
                        <a:ea typeface="Libre Baskerville"/>
                        <a:cs typeface="Libre Baskerville"/>
                        <a:sym typeface="Libre Baskerville"/>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000000"/>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r>
              <a:tr h="200025">
                <a:tc>
                  <a:txBody>
                    <a:bodyPr/>
                    <a:lstStyle/>
                    <a:p>
                      <a:pPr marL="0" lvl="0" indent="0" algn="ctr" rtl="0">
                        <a:lnSpc>
                          <a:spcPct val="115000"/>
                        </a:lnSpc>
                        <a:spcBef>
                          <a:spcPts val="0"/>
                        </a:spcBef>
                        <a:spcAft>
                          <a:spcPts val="0"/>
                        </a:spcAft>
                        <a:buNone/>
                      </a:pPr>
                      <a:r>
                        <a:rPr lang="en" sz="800">
                          <a:latin typeface="Libre Baskerville"/>
                          <a:ea typeface="Libre Baskerville"/>
                          <a:cs typeface="Libre Baskerville"/>
                          <a:sym typeface="Libre Baskerville"/>
                        </a:rPr>
                        <a:t>11</a:t>
                      </a:r>
                      <a:endParaRPr sz="800">
                        <a:latin typeface="Libre Baskerville"/>
                        <a:ea typeface="Libre Baskerville"/>
                        <a:cs typeface="Libre Baskerville"/>
                        <a:sym typeface="Libre Baskerville"/>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sz="800">
                          <a:latin typeface="Libre Baskerville"/>
                          <a:ea typeface="Libre Baskerville"/>
                          <a:cs typeface="Libre Baskerville"/>
                          <a:sym typeface="Libre Baskerville"/>
                        </a:rPr>
                        <a:t>Tomato Surya</a:t>
                      </a:r>
                      <a:endParaRPr sz="800">
                        <a:latin typeface="Libre Baskerville"/>
                        <a:ea typeface="Libre Baskerville"/>
                        <a:cs typeface="Libre Baskerville"/>
                        <a:sym typeface="Libre Baskerville"/>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000000"/>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r>
              <a:tr h="200025">
                <a:tc>
                  <a:txBody>
                    <a:bodyPr/>
                    <a:lstStyle/>
                    <a:p>
                      <a:pPr marL="0" lvl="0" indent="0" algn="ctr" rtl="0">
                        <a:lnSpc>
                          <a:spcPct val="115000"/>
                        </a:lnSpc>
                        <a:spcBef>
                          <a:spcPts val="0"/>
                        </a:spcBef>
                        <a:spcAft>
                          <a:spcPts val="0"/>
                        </a:spcAft>
                        <a:buNone/>
                      </a:pPr>
                      <a:r>
                        <a:rPr lang="en" sz="800">
                          <a:latin typeface="Libre Baskerville"/>
                          <a:ea typeface="Libre Baskerville"/>
                          <a:cs typeface="Libre Baskerville"/>
                          <a:sym typeface="Libre Baskerville"/>
                        </a:rPr>
                        <a:t>12</a:t>
                      </a:r>
                      <a:endParaRPr sz="800">
                        <a:latin typeface="Libre Baskerville"/>
                        <a:ea typeface="Libre Baskerville"/>
                        <a:cs typeface="Libre Baskerville"/>
                        <a:sym typeface="Libre Baskerville"/>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sz="800">
                          <a:latin typeface="Libre Baskerville"/>
                          <a:ea typeface="Libre Baskerville"/>
                          <a:cs typeface="Libre Baskerville"/>
                          <a:sym typeface="Libre Baskerville"/>
                        </a:rPr>
                        <a:t>Water Melon</a:t>
                      </a:r>
                      <a:endParaRPr sz="800">
                        <a:latin typeface="Libre Baskerville"/>
                        <a:ea typeface="Libre Baskerville"/>
                        <a:cs typeface="Libre Baskerville"/>
                        <a:sym typeface="Libre Baskerville"/>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000000"/>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000000"/>
                      </a:solidFill>
                      <a:prstDash val="solid"/>
                      <a:round/>
                      <a:headEnd type="none" w="sm" len="sm"/>
                      <a:tailEnd type="none" w="sm" len="sm"/>
                    </a:lnB>
                  </a:tcPr>
                </a:tc>
              </a:tr>
              <a:tr h="200025">
                <a:tc gridSpan="2">
                  <a:txBody>
                    <a:bodyPr/>
                    <a:lstStyle/>
                    <a:p>
                      <a:pPr marL="0" lvl="0" indent="0" algn="ctr" rtl="0">
                        <a:lnSpc>
                          <a:spcPct val="115000"/>
                        </a:lnSpc>
                        <a:spcBef>
                          <a:spcPts val="0"/>
                        </a:spcBef>
                        <a:spcAft>
                          <a:spcPts val="0"/>
                        </a:spcAft>
                        <a:buNone/>
                      </a:pPr>
                      <a:r>
                        <a:rPr lang="en" sz="800" b="1">
                          <a:latin typeface="Libre Baskerville"/>
                          <a:ea typeface="Libre Baskerville"/>
                          <a:cs typeface="Libre Baskerville"/>
                          <a:sym typeface="Libre Baskerville"/>
                        </a:rPr>
                        <a:t>Total</a:t>
                      </a:r>
                      <a:endParaRPr sz="800" b="1">
                        <a:latin typeface="Libre Baskerville"/>
                        <a:ea typeface="Libre Baskerville"/>
                        <a:cs typeface="Libre Baskerville"/>
                        <a:sym typeface="Libre Baskerville"/>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hMerge="1">
                  <a:txBody>
                    <a:bodyPr/>
                    <a:lstStyle/>
                    <a:p>
                      <a:endParaRPr lang="en-US"/>
                    </a:p>
                  </a:txBody>
                  <a:tcPr/>
                </a:tc>
                <a:tc>
                  <a:txBody>
                    <a:bodyPr/>
                    <a:lstStyle/>
                    <a:p>
                      <a:pPr marL="0" lvl="0" indent="0" algn="l" rtl="0">
                        <a:spcBef>
                          <a:spcPts val="0"/>
                        </a:spcBef>
                        <a:spcAft>
                          <a:spcPts val="0"/>
                        </a:spcAft>
                        <a:buNone/>
                      </a:pPr>
                      <a:endParaRPr/>
                    </a:p>
                  </a:txBody>
                  <a:tcPr marL="28575" marR="28575" marT="19050" marB="19050" anchor="b">
                    <a:lnL w="9525" cap="flat" cmpd="sng">
                      <a:solidFill>
                        <a:srgbClr val="000000"/>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Google Shape;160;p26"/>
          <p:cNvSpPr txBox="1">
            <a:spLocks noGrp="1"/>
          </p:cNvSpPr>
          <p:nvPr>
            <p:ph type="title"/>
          </p:nvPr>
        </p:nvSpPr>
        <p:spPr>
          <a:xfrm>
            <a:off x="304800" y="114300"/>
            <a:ext cx="8610600" cy="571500"/>
          </a:xfrm>
          <a:prstGeom prst="rect">
            <a:avLst/>
          </a:prstGeom>
          <a:solidFill>
            <a:schemeClr val="accent5"/>
          </a:solidFill>
          <a:ln>
            <a:noFill/>
          </a:ln>
        </p:spPr>
        <p:txBody>
          <a:bodyPr spcFirstLastPara="1" wrap="square" lIns="91425" tIns="45700" rIns="91425" bIns="91425" anchor="b" anchorCtr="0">
            <a:normAutofit fontScale="90000"/>
          </a:bodyPr>
          <a:lstStyle/>
          <a:p>
            <a:pPr marL="0" marR="0" lvl="0" indent="0" algn="l" rtl="0">
              <a:lnSpc>
                <a:spcPct val="100000"/>
              </a:lnSpc>
              <a:spcBef>
                <a:spcPts val="0"/>
              </a:spcBef>
              <a:spcAft>
                <a:spcPts val="0"/>
              </a:spcAft>
              <a:buClr>
                <a:schemeClr val="lt1"/>
              </a:buClr>
              <a:buSzPct val="148484"/>
              <a:buFont typeface="Garamond"/>
              <a:buNone/>
            </a:pPr>
            <a:r>
              <a:rPr lang="en" sz="3300">
                <a:solidFill>
                  <a:schemeClr val="lt1"/>
                </a:solidFill>
                <a:latin typeface="Garamond"/>
                <a:ea typeface="Garamond"/>
                <a:cs typeface="Garamond"/>
                <a:sym typeface="Garamond"/>
              </a:rPr>
              <a:t>Financial Highlight	</a:t>
            </a:r>
            <a:endParaRPr sz="3300">
              <a:solidFill>
                <a:schemeClr val="lt1"/>
              </a:solidFill>
              <a:latin typeface="Garamond"/>
              <a:ea typeface="Garamond"/>
              <a:cs typeface="Garamond"/>
              <a:sym typeface="Garamond"/>
            </a:endParaRPr>
          </a:p>
        </p:txBody>
      </p:sp>
      <p:graphicFrame>
        <p:nvGraphicFramePr>
          <p:cNvPr id="161" name="Google Shape;161;p26"/>
          <p:cNvGraphicFramePr/>
          <p:nvPr/>
        </p:nvGraphicFramePr>
        <p:xfrm>
          <a:off x="304800" y="1276325"/>
          <a:ext cx="6861000" cy="2724245"/>
        </p:xfrm>
        <a:graphic>
          <a:graphicData uri="http://schemas.openxmlformats.org/drawingml/2006/table">
            <a:tbl>
              <a:tblPr firstRow="1" bandRow="1">
                <a:noFill/>
                <a:tableStyleId>{BA04820E-414F-4E26-9E78-BBEC2FBC4A54}</a:tableStyleId>
              </a:tblPr>
              <a:tblGrid>
                <a:gridCol w="3737075"/>
                <a:gridCol w="3123925"/>
              </a:tblGrid>
              <a:tr h="278125">
                <a:tc>
                  <a:txBody>
                    <a:bodyPr/>
                    <a:lstStyle/>
                    <a:p>
                      <a:pPr marL="0" marR="0" lvl="0" indent="0" algn="ctr" rtl="0">
                        <a:lnSpc>
                          <a:spcPct val="100000"/>
                        </a:lnSpc>
                        <a:spcBef>
                          <a:spcPts val="0"/>
                        </a:spcBef>
                        <a:spcAft>
                          <a:spcPts val="0"/>
                        </a:spcAft>
                        <a:buClr>
                          <a:srgbClr val="000000"/>
                        </a:buClr>
                        <a:buSzPts val="4900"/>
                        <a:buFont typeface="Arial"/>
                        <a:buNone/>
                      </a:pPr>
                      <a:r>
                        <a:rPr lang="en" sz="1800">
                          <a:latin typeface="Garamond"/>
                          <a:ea typeface="Garamond"/>
                          <a:cs typeface="Garamond"/>
                          <a:sym typeface="Garamond"/>
                        </a:rPr>
                        <a:t>Details</a:t>
                      </a:r>
                      <a:endParaRPr sz="1800">
                        <a:latin typeface="Garamond"/>
                        <a:ea typeface="Garamond"/>
                        <a:cs typeface="Garamond"/>
                        <a:sym typeface="Garamond"/>
                      </a:endParaRPr>
                    </a:p>
                  </a:txBody>
                  <a:tcPr marL="91450" marR="91450" marT="34300" marB="34300" anchor="ctr">
                    <a:solidFill>
                      <a:schemeClr val="accent5"/>
                    </a:solidFill>
                  </a:tcPr>
                </a:tc>
                <a:tc>
                  <a:txBody>
                    <a:bodyPr/>
                    <a:lstStyle/>
                    <a:p>
                      <a:pPr marL="0" marR="0" lvl="0" indent="0" algn="ctr" rtl="0">
                        <a:lnSpc>
                          <a:spcPct val="100000"/>
                        </a:lnSpc>
                        <a:spcBef>
                          <a:spcPts val="0"/>
                        </a:spcBef>
                        <a:spcAft>
                          <a:spcPts val="0"/>
                        </a:spcAft>
                        <a:buClr>
                          <a:srgbClr val="000000"/>
                        </a:buClr>
                        <a:buSzPts val="4900"/>
                        <a:buFont typeface="Arial"/>
                        <a:buNone/>
                      </a:pPr>
                      <a:r>
                        <a:rPr lang="en" sz="1800">
                          <a:latin typeface="Garamond"/>
                          <a:ea typeface="Garamond"/>
                          <a:cs typeface="Garamond"/>
                          <a:sym typeface="Garamond"/>
                        </a:rPr>
                        <a:t>Amount (In NRs)</a:t>
                      </a:r>
                      <a:endParaRPr sz="1800">
                        <a:latin typeface="Garamond"/>
                        <a:ea typeface="Garamond"/>
                        <a:cs typeface="Garamond"/>
                        <a:sym typeface="Garamond"/>
                      </a:endParaRPr>
                    </a:p>
                  </a:txBody>
                  <a:tcPr marL="91450" marR="91450" marT="34300" marB="34300" anchor="ctr">
                    <a:solidFill>
                      <a:schemeClr val="accent5"/>
                    </a:solidFill>
                  </a:tcPr>
                </a:tc>
              </a:tr>
              <a:tr h="278125">
                <a:tc>
                  <a:txBody>
                    <a:bodyPr/>
                    <a:lstStyle/>
                    <a:p>
                      <a:pPr marL="254000" marR="0" lvl="0" indent="-254000" algn="l" rtl="0">
                        <a:spcBef>
                          <a:spcPts val="0"/>
                        </a:spcBef>
                        <a:spcAft>
                          <a:spcPts val="0"/>
                        </a:spcAft>
                        <a:buClr>
                          <a:schemeClr val="dk1"/>
                        </a:buClr>
                        <a:buSzPts val="1200"/>
                        <a:buFont typeface="Libre Baskerville"/>
                        <a:buAutoNum type="alphaUcPeriod"/>
                      </a:pPr>
                      <a:r>
                        <a:rPr lang="en" sz="1200" b="1" u="none" strike="noStrike" cap="none">
                          <a:latin typeface="Libre Baskerville"/>
                          <a:ea typeface="Libre Baskerville"/>
                          <a:cs typeface="Libre Baskerville"/>
                          <a:sym typeface="Libre Baskerville"/>
                        </a:rPr>
                        <a:t>Land &amp; Land Development Cost</a:t>
                      </a:r>
                      <a:endParaRPr sz="1100">
                        <a:latin typeface="Libre Baskerville"/>
                        <a:ea typeface="Libre Baskerville"/>
                        <a:cs typeface="Libre Baskerville"/>
                        <a:sym typeface="Libre Baskerville"/>
                      </a:endParaRPr>
                    </a:p>
                    <a:p>
                      <a:pPr marL="254000" marR="0" lvl="0" indent="-254000" algn="l" rtl="0">
                        <a:spcBef>
                          <a:spcPts val="0"/>
                        </a:spcBef>
                        <a:spcAft>
                          <a:spcPts val="0"/>
                        </a:spcAft>
                        <a:buClr>
                          <a:schemeClr val="dk1"/>
                        </a:buClr>
                        <a:buSzPts val="1200"/>
                        <a:buFont typeface="Libre Baskerville"/>
                        <a:buChar char="•"/>
                      </a:pPr>
                      <a:r>
                        <a:rPr lang="en" sz="1200" u="none" strike="noStrike" cap="none">
                          <a:latin typeface="Libre Baskerville"/>
                          <a:ea typeface="Libre Baskerville"/>
                          <a:cs typeface="Libre Baskerville"/>
                          <a:sym typeface="Libre Baskerville"/>
                        </a:rPr>
                        <a:t>Value of Land</a:t>
                      </a:r>
                      <a:endParaRPr sz="1100">
                        <a:latin typeface="Libre Baskerville"/>
                        <a:ea typeface="Libre Baskerville"/>
                        <a:cs typeface="Libre Baskerville"/>
                        <a:sym typeface="Libre Baskerville"/>
                      </a:endParaRPr>
                    </a:p>
                  </a:txBody>
                  <a:tcPr marL="91450" marR="91450" marT="34300" marB="34300"/>
                </a:tc>
                <a:tc>
                  <a:txBody>
                    <a:bodyPr/>
                    <a:lstStyle/>
                    <a:p>
                      <a:pPr marL="0" marR="0" lvl="0" indent="0" algn="ctr" rtl="0">
                        <a:spcBef>
                          <a:spcPts val="0"/>
                        </a:spcBef>
                        <a:spcAft>
                          <a:spcPts val="0"/>
                        </a:spcAft>
                        <a:buNone/>
                      </a:pPr>
                      <a:endParaRPr sz="1200" u="none" strike="noStrike" cap="none">
                        <a:latin typeface="Libre Baskerville"/>
                        <a:ea typeface="Libre Baskerville"/>
                        <a:cs typeface="Libre Baskerville"/>
                        <a:sym typeface="Libre Baskerville"/>
                      </a:endParaRPr>
                    </a:p>
                    <a:p>
                      <a:pPr marL="0" marR="0" lvl="0" indent="0" algn="ctr" rtl="0">
                        <a:spcBef>
                          <a:spcPts val="0"/>
                        </a:spcBef>
                        <a:spcAft>
                          <a:spcPts val="0"/>
                        </a:spcAft>
                        <a:buNone/>
                      </a:pPr>
                      <a:r>
                        <a:rPr lang="en" sz="1200" u="none" strike="noStrike" cap="none">
                          <a:latin typeface="Libre Baskerville"/>
                          <a:ea typeface="Libre Baskerville"/>
                          <a:cs typeface="Libre Baskerville"/>
                          <a:sym typeface="Libre Baskerville"/>
                        </a:rPr>
                        <a:t>-</a:t>
                      </a:r>
                      <a:endParaRPr sz="1200" u="none" strike="noStrike" cap="none">
                        <a:latin typeface="Libre Baskerville"/>
                        <a:ea typeface="Libre Baskerville"/>
                        <a:cs typeface="Libre Baskerville"/>
                        <a:sym typeface="Libre Baskerville"/>
                      </a:endParaRPr>
                    </a:p>
                  </a:txBody>
                  <a:tcPr marL="91450" marR="91450" marT="34300" marB="34300"/>
                </a:tc>
              </a:tr>
              <a:tr h="278125">
                <a:tc>
                  <a:txBody>
                    <a:bodyPr/>
                    <a:lstStyle/>
                    <a:p>
                      <a:pPr marL="254000" marR="0" lvl="0" indent="-254000" algn="l" rtl="0">
                        <a:spcBef>
                          <a:spcPts val="0"/>
                        </a:spcBef>
                        <a:spcAft>
                          <a:spcPts val="0"/>
                        </a:spcAft>
                        <a:buClr>
                          <a:schemeClr val="dk1"/>
                        </a:buClr>
                        <a:buSzPts val="1200"/>
                        <a:buFont typeface="Libre Baskerville"/>
                        <a:buAutoNum type="alphaUcPeriod" startAt="2"/>
                      </a:pPr>
                      <a:r>
                        <a:rPr lang="en" sz="1200" b="1" u="none" strike="noStrike" cap="none">
                          <a:latin typeface="Libre Baskerville"/>
                          <a:ea typeface="Libre Baskerville"/>
                          <a:cs typeface="Libre Baskerville"/>
                          <a:sym typeface="Libre Baskerville"/>
                        </a:rPr>
                        <a:t>Leasehold Building &amp; Structure</a:t>
                      </a:r>
                      <a:endParaRPr sz="1100">
                        <a:latin typeface="Libre Baskerville"/>
                        <a:ea typeface="Libre Baskerville"/>
                        <a:cs typeface="Libre Baskerville"/>
                        <a:sym typeface="Libre Baskerville"/>
                      </a:endParaRPr>
                    </a:p>
                    <a:p>
                      <a:pPr marL="254000" marR="0" lvl="0" indent="-254000" algn="l" rtl="0">
                        <a:spcBef>
                          <a:spcPts val="0"/>
                        </a:spcBef>
                        <a:spcAft>
                          <a:spcPts val="0"/>
                        </a:spcAft>
                        <a:buClr>
                          <a:schemeClr val="dk1"/>
                        </a:buClr>
                        <a:buSzPts val="1200"/>
                        <a:buFont typeface="Libre Baskerville"/>
                        <a:buChar char="•"/>
                      </a:pPr>
                      <a:r>
                        <a:rPr lang="en" sz="1200" u="none" strike="noStrike" cap="none">
                          <a:latin typeface="Libre Baskerville"/>
                          <a:ea typeface="Libre Baskerville"/>
                          <a:cs typeface="Libre Baskerville"/>
                          <a:sym typeface="Libre Baskerville"/>
                        </a:rPr>
                        <a:t>Civil Construction</a:t>
                      </a:r>
                      <a:endParaRPr sz="1100">
                        <a:latin typeface="Libre Baskerville"/>
                        <a:ea typeface="Libre Baskerville"/>
                        <a:cs typeface="Libre Baskerville"/>
                        <a:sym typeface="Libre Baskerville"/>
                      </a:endParaRPr>
                    </a:p>
                    <a:p>
                      <a:pPr marL="254000" marR="0" lvl="0" indent="-254000" algn="l" rtl="0">
                        <a:spcBef>
                          <a:spcPts val="0"/>
                        </a:spcBef>
                        <a:spcAft>
                          <a:spcPts val="0"/>
                        </a:spcAft>
                        <a:buClr>
                          <a:schemeClr val="dk1"/>
                        </a:buClr>
                        <a:buSzPts val="1200"/>
                        <a:buFont typeface="Libre Baskerville"/>
                        <a:buChar char="•"/>
                      </a:pPr>
                      <a:r>
                        <a:rPr lang="en" sz="1200" u="none" strike="noStrike" cap="none">
                          <a:latin typeface="Libre Baskerville"/>
                          <a:ea typeface="Libre Baskerville"/>
                          <a:cs typeface="Libre Baskerville"/>
                          <a:sym typeface="Libre Baskerville"/>
                        </a:rPr>
                        <a:t>Perimeter Fencing</a:t>
                      </a:r>
                      <a:endParaRPr sz="1200" u="none" strike="noStrike" cap="none">
                        <a:latin typeface="Libre Baskerville"/>
                        <a:ea typeface="Libre Baskerville"/>
                        <a:cs typeface="Libre Baskerville"/>
                        <a:sym typeface="Libre Baskerville"/>
                      </a:endParaRPr>
                    </a:p>
                  </a:txBody>
                  <a:tcPr marL="91450" marR="91450" marT="34300" marB="34300"/>
                </a:tc>
                <a:tc>
                  <a:txBody>
                    <a:bodyPr/>
                    <a:lstStyle/>
                    <a:p>
                      <a:pPr marL="0" marR="0" lvl="0" indent="0" algn="ctr" rtl="0">
                        <a:spcBef>
                          <a:spcPts val="0"/>
                        </a:spcBef>
                        <a:spcAft>
                          <a:spcPts val="0"/>
                        </a:spcAft>
                        <a:buNone/>
                      </a:pPr>
                      <a:r>
                        <a:rPr lang="en" sz="1200" b="1" u="sng" strike="noStrike" cap="none">
                          <a:latin typeface="Libre Baskerville"/>
                          <a:ea typeface="Libre Baskerville"/>
                          <a:cs typeface="Libre Baskerville"/>
                          <a:sym typeface="Libre Baskerville"/>
                        </a:rPr>
                        <a:t>11,455,450</a:t>
                      </a:r>
                      <a:endParaRPr sz="1100">
                        <a:latin typeface="Libre Baskerville"/>
                        <a:ea typeface="Libre Baskerville"/>
                        <a:cs typeface="Libre Baskerville"/>
                        <a:sym typeface="Libre Baskerville"/>
                      </a:endParaRPr>
                    </a:p>
                    <a:p>
                      <a:pPr marL="0" marR="0" lvl="0" indent="0" algn="ctr" rtl="0">
                        <a:spcBef>
                          <a:spcPts val="0"/>
                        </a:spcBef>
                        <a:spcAft>
                          <a:spcPts val="0"/>
                        </a:spcAft>
                        <a:buNone/>
                      </a:pPr>
                      <a:r>
                        <a:rPr lang="en" sz="1200" u="none" strike="noStrike" cap="none">
                          <a:latin typeface="Libre Baskerville"/>
                          <a:ea typeface="Libre Baskerville"/>
                          <a:cs typeface="Libre Baskerville"/>
                          <a:sym typeface="Libre Baskerville"/>
                        </a:rPr>
                        <a:t>8,700,000</a:t>
                      </a:r>
                      <a:endParaRPr sz="1100">
                        <a:latin typeface="Libre Baskerville"/>
                        <a:ea typeface="Libre Baskerville"/>
                        <a:cs typeface="Libre Baskerville"/>
                        <a:sym typeface="Libre Baskerville"/>
                      </a:endParaRPr>
                    </a:p>
                    <a:p>
                      <a:pPr marL="0" marR="0" lvl="0" indent="0" algn="ctr" rtl="0">
                        <a:spcBef>
                          <a:spcPts val="0"/>
                        </a:spcBef>
                        <a:spcAft>
                          <a:spcPts val="0"/>
                        </a:spcAft>
                        <a:buNone/>
                      </a:pPr>
                      <a:r>
                        <a:rPr lang="en" sz="1200" u="none" strike="noStrike" cap="none">
                          <a:latin typeface="Libre Baskerville"/>
                          <a:ea typeface="Libre Baskerville"/>
                          <a:cs typeface="Libre Baskerville"/>
                          <a:sym typeface="Libre Baskerville"/>
                        </a:rPr>
                        <a:t>2,755,450</a:t>
                      </a:r>
                      <a:endParaRPr sz="1200" u="none" strike="noStrike" cap="none">
                        <a:latin typeface="Libre Baskerville"/>
                        <a:ea typeface="Libre Baskerville"/>
                        <a:cs typeface="Libre Baskerville"/>
                        <a:sym typeface="Libre Baskerville"/>
                      </a:endParaRPr>
                    </a:p>
                  </a:txBody>
                  <a:tcPr marL="91450" marR="91450" marT="34300" marB="34300"/>
                </a:tc>
              </a:tr>
              <a:tr h="278125">
                <a:tc>
                  <a:txBody>
                    <a:bodyPr/>
                    <a:lstStyle/>
                    <a:p>
                      <a:pPr marL="254000" marR="0" lvl="0" indent="-254000" algn="l" rtl="0">
                        <a:spcBef>
                          <a:spcPts val="0"/>
                        </a:spcBef>
                        <a:spcAft>
                          <a:spcPts val="0"/>
                        </a:spcAft>
                        <a:buClr>
                          <a:schemeClr val="dk1"/>
                        </a:buClr>
                        <a:buSzPts val="1200"/>
                        <a:buFont typeface="Libre Baskerville"/>
                        <a:buAutoNum type="alphaUcPeriod" startAt="3"/>
                      </a:pPr>
                      <a:r>
                        <a:rPr lang="en" sz="1200" b="1" u="none" strike="noStrike" cap="none">
                          <a:latin typeface="Libre Baskerville"/>
                          <a:ea typeface="Libre Baskerville"/>
                          <a:cs typeface="Libre Baskerville"/>
                          <a:sym typeface="Libre Baskerville"/>
                        </a:rPr>
                        <a:t>Machinery &amp; Equipments</a:t>
                      </a:r>
                      <a:endParaRPr sz="1100">
                        <a:latin typeface="Libre Baskerville"/>
                        <a:ea typeface="Libre Baskerville"/>
                        <a:cs typeface="Libre Baskerville"/>
                        <a:sym typeface="Libre Baskerville"/>
                      </a:endParaRPr>
                    </a:p>
                    <a:p>
                      <a:pPr marL="254000" marR="0" lvl="0" indent="-254000" algn="l" rtl="0">
                        <a:spcBef>
                          <a:spcPts val="0"/>
                        </a:spcBef>
                        <a:spcAft>
                          <a:spcPts val="0"/>
                        </a:spcAft>
                        <a:buClr>
                          <a:schemeClr val="dk1"/>
                        </a:buClr>
                        <a:buSzPts val="1200"/>
                        <a:buFont typeface="Libre Baskerville"/>
                        <a:buChar char="•"/>
                      </a:pPr>
                      <a:r>
                        <a:rPr lang="en" sz="1200" u="none" strike="noStrike" cap="none">
                          <a:latin typeface="Libre Baskerville"/>
                          <a:ea typeface="Libre Baskerville"/>
                          <a:cs typeface="Libre Baskerville"/>
                          <a:sym typeface="Libre Baskerville"/>
                        </a:rPr>
                        <a:t>Equipment &amp; Tools</a:t>
                      </a:r>
                      <a:endParaRPr sz="1100">
                        <a:latin typeface="Libre Baskerville"/>
                        <a:ea typeface="Libre Baskerville"/>
                        <a:cs typeface="Libre Baskerville"/>
                        <a:sym typeface="Libre Baskerville"/>
                      </a:endParaRPr>
                    </a:p>
                    <a:p>
                      <a:pPr marL="254000" marR="0" lvl="0" indent="-254000" algn="l" rtl="0">
                        <a:spcBef>
                          <a:spcPts val="0"/>
                        </a:spcBef>
                        <a:spcAft>
                          <a:spcPts val="0"/>
                        </a:spcAft>
                        <a:buClr>
                          <a:schemeClr val="dk1"/>
                        </a:buClr>
                        <a:buSzPts val="1200"/>
                        <a:buFont typeface="Libre Baskerville"/>
                        <a:buChar char="•"/>
                      </a:pPr>
                      <a:r>
                        <a:rPr lang="en" sz="1200" u="none" strike="noStrike" cap="none">
                          <a:latin typeface="Libre Baskerville"/>
                          <a:ea typeface="Libre Baskerville"/>
                          <a:cs typeface="Libre Baskerville"/>
                          <a:sym typeface="Libre Baskerville"/>
                        </a:rPr>
                        <a:t>Office Equipments</a:t>
                      </a:r>
                      <a:endParaRPr sz="1200" b="1" u="none" strike="noStrike" cap="none">
                        <a:latin typeface="Libre Baskerville"/>
                        <a:ea typeface="Libre Baskerville"/>
                        <a:cs typeface="Libre Baskerville"/>
                        <a:sym typeface="Libre Baskerville"/>
                      </a:endParaRPr>
                    </a:p>
                  </a:txBody>
                  <a:tcPr marL="91450" marR="91450" marT="34300" marB="34300"/>
                </a:tc>
                <a:tc>
                  <a:txBody>
                    <a:bodyPr/>
                    <a:lstStyle/>
                    <a:p>
                      <a:pPr marL="0" marR="0" lvl="0" indent="0" algn="ctr" rtl="0">
                        <a:spcBef>
                          <a:spcPts val="0"/>
                        </a:spcBef>
                        <a:spcAft>
                          <a:spcPts val="0"/>
                        </a:spcAft>
                        <a:buNone/>
                      </a:pPr>
                      <a:r>
                        <a:rPr lang="en" sz="1200" b="1" u="sng" strike="noStrike" cap="none">
                          <a:latin typeface="Libre Baskerville"/>
                          <a:ea typeface="Libre Baskerville"/>
                          <a:cs typeface="Libre Baskerville"/>
                          <a:sym typeface="Libre Baskerville"/>
                        </a:rPr>
                        <a:t>2,270,000</a:t>
                      </a:r>
                      <a:endParaRPr sz="1100">
                        <a:latin typeface="Libre Baskerville"/>
                        <a:ea typeface="Libre Baskerville"/>
                        <a:cs typeface="Libre Baskerville"/>
                        <a:sym typeface="Libre Baskerville"/>
                      </a:endParaRPr>
                    </a:p>
                    <a:p>
                      <a:pPr marL="0" marR="0" lvl="0" indent="0" algn="ctr" rtl="0">
                        <a:spcBef>
                          <a:spcPts val="0"/>
                        </a:spcBef>
                        <a:spcAft>
                          <a:spcPts val="0"/>
                        </a:spcAft>
                        <a:buNone/>
                      </a:pPr>
                      <a:r>
                        <a:rPr lang="en" sz="1200" u="none" strike="noStrike" cap="none">
                          <a:latin typeface="Libre Baskerville"/>
                          <a:ea typeface="Libre Baskerville"/>
                          <a:cs typeface="Libre Baskerville"/>
                          <a:sym typeface="Libre Baskerville"/>
                        </a:rPr>
                        <a:t>1,920,000</a:t>
                      </a:r>
                      <a:endParaRPr sz="1100">
                        <a:latin typeface="Libre Baskerville"/>
                        <a:ea typeface="Libre Baskerville"/>
                        <a:cs typeface="Libre Baskerville"/>
                        <a:sym typeface="Libre Baskerville"/>
                      </a:endParaRPr>
                    </a:p>
                    <a:p>
                      <a:pPr marL="0" marR="0" lvl="0" indent="0" algn="ctr" rtl="0">
                        <a:spcBef>
                          <a:spcPts val="0"/>
                        </a:spcBef>
                        <a:spcAft>
                          <a:spcPts val="0"/>
                        </a:spcAft>
                        <a:buNone/>
                      </a:pPr>
                      <a:r>
                        <a:rPr lang="en" sz="1200" u="none" strike="noStrike" cap="none">
                          <a:latin typeface="Libre Baskerville"/>
                          <a:ea typeface="Libre Baskerville"/>
                          <a:cs typeface="Libre Baskerville"/>
                          <a:sym typeface="Libre Baskerville"/>
                        </a:rPr>
                        <a:t>350,000</a:t>
                      </a:r>
                      <a:endParaRPr sz="1200" u="none" strike="noStrike" cap="none">
                        <a:latin typeface="Libre Baskerville"/>
                        <a:ea typeface="Libre Baskerville"/>
                        <a:cs typeface="Libre Baskerville"/>
                        <a:sym typeface="Libre Baskerville"/>
                      </a:endParaRPr>
                    </a:p>
                  </a:txBody>
                  <a:tcPr marL="91450" marR="91450" marT="34300" marB="34300"/>
                </a:tc>
              </a:tr>
              <a:tr h="278125">
                <a:tc>
                  <a:txBody>
                    <a:bodyPr/>
                    <a:lstStyle/>
                    <a:p>
                      <a:pPr marL="254000" marR="0" lvl="0" indent="-254000" algn="l" rtl="0">
                        <a:spcBef>
                          <a:spcPts val="0"/>
                        </a:spcBef>
                        <a:spcAft>
                          <a:spcPts val="0"/>
                        </a:spcAft>
                        <a:buClr>
                          <a:schemeClr val="dk1"/>
                        </a:buClr>
                        <a:buSzPts val="1200"/>
                        <a:buFont typeface="Libre Baskerville"/>
                        <a:buAutoNum type="alphaUcPeriod" startAt="4"/>
                      </a:pPr>
                      <a:r>
                        <a:rPr lang="en" sz="1200" b="1" u="none" strike="noStrike" cap="none">
                          <a:latin typeface="Libre Baskerville"/>
                          <a:ea typeface="Libre Baskerville"/>
                          <a:cs typeface="Libre Baskerville"/>
                          <a:sym typeface="Libre Baskerville"/>
                        </a:rPr>
                        <a:t>Furniture &amp; Fixtures</a:t>
                      </a:r>
                      <a:endParaRPr sz="1100">
                        <a:latin typeface="Libre Baskerville"/>
                        <a:ea typeface="Libre Baskerville"/>
                        <a:cs typeface="Libre Baskerville"/>
                        <a:sym typeface="Libre Baskerville"/>
                      </a:endParaRPr>
                    </a:p>
                    <a:p>
                      <a:pPr marL="254000" marR="0" lvl="0" indent="-254000" algn="l" rtl="0">
                        <a:spcBef>
                          <a:spcPts val="0"/>
                        </a:spcBef>
                        <a:spcAft>
                          <a:spcPts val="0"/>
                        </a:spcAft>
                        <a:buClr>
                          <a:schemeClr val="dk1"/>
                        </a:buClr>
                        <a:buSzPts val="1200"/>
                        <a:buFont typeface="Libre Baskerville"/>
                        <a:buChar char="•"/>
                      </a:pPr>
                      <a:r>
                        <a:rPr lang="en" sz="1200" u="none" strike="noStrike" cap="none">
                          <a:latin typeface="Libre Baskerville"/>
                          <a:ea typeface="Libre Baskerville"/>
                          <a:cs typeface="Libre Baskerville"/>
                          <a:sym typeface="Libre Baskerville"/>
                        </a:rPr>
                        <a:t>Furniture &amp; Fixtures</a:t>
                      </a:r>
                      <a:endParaRPr sz="1200" b="1" u="none" strike="noStrike" cap="none">
                        <a:latin typeface="Libre Baskerville"/>
                        <a:ea typeface="Libre Baskerville"/>
                        <a:cs typeface="Libre Baskerville"/>
                        <a:sym typeface="Libre Baskerville"/>
                      </a:endParaRPr>
                    </a:p>
                  </a:txBody>
                  <a:tcPr marL="91450" marR="91450" marT="34300" marB="34300"/>
                </a:tc>
                <a:tc>
                  <a:txBody>
                    <a:bodyPr/>
                    <a:lstStyle/>
                    <a:p>
                      <a:pPr marL="0" marR="0" lvl="0" indent="0" algn="ctr" rtl="0">
                        <a:spcBef>
                          <a:spcPts val="0"/>
                        </a:spcBef>
                        <a:spcAft>
                          <a:spcPts val="0"/>
                        </a:spcAft>
                        <a:buNone/>
                      </a:pPr>
                      <a:r>
                        <a:rPr lang="en" sz="1200" b="1" u="sng" strike="noStrike" cap="none">
                          <a:latin typeface="Libre Baskerville"/>
                          <a:ea typeface="Libre Baskerville"/>
                          <a:cs typeface="Libre Baskerville"/>
                          <a:sym typeface="Libre Baskerville"/>
                        </a:rPr>
                        <a:t>1,500,000</a:t>
                      </a:r>
                      <a:endParaRPr sz="1100">
                        <a:latin typeface="Libre Baskerville"/>
                        <a:ea typeface="Libre Baskerville"/>
                        <a:cs typeface="Libre Baskerville"/>
                        <a:sym typeface="Libre Baskerville"/>
                      </a:endParaRPr>
                    </a:p>
                    <a:p>
                      <a:pPr marL="0" marR="0" lvl="0" indent="0" algn="ctr" rtl="0">
                        <a:spcBef>
                          <a:spcPts val="0"/>
                        </a:spcBef>
                        <a:spcAft>
                          <a:spcPts val="0"/>
                        </a:spcAft>
                        <a:buNone/>
                      </a:pPr>
                      <a:r>
                        <a:rPr lang="en" sz="1200" u="none" strike="noStrike" cap="none">
                          <a:latin typeface="Libre Baskerville"/>
                          <a:ea typeface="Libre Baskerville"/>
                          <a:cs typeface="Libre Baskerville"/>
                          <a:sym typeface="Libre Baskerville"/>
                        </a:rPr>
                        <a:t>1,500,000</a:t>
                      </a:r>
                      <a:endParaRPr sz="1200" u="none" strike="noStrike" cap="none">
                        <a:latin typeface="Libre Baskerville"/>
                        <a:ea typeface="Libre Baskerville"/>
                        <a:cs typeface="Libre Baskerville"/>
                        <a:sym typeface="Libre Baskerville"/>
                      </a:endParaRPr>
                    </a:p>
                  </a:txBody>
                  <a:tcPr marL="91450" marR="91450" marT="34300" marB="34300"/>
                </a:tc>
              </a:tr>
              <a:tr h="278125">
                <a:tc>
                  <a:txBody>
                    <a:bodyPr/>
                    <a:lstStyle/>
                    <a:p>
                      <a:pPr marL="0" marR="0" lvl="0" indent="0" algn="ctr" rtl="0">
                        <a:spcBef>
                          <a:spcPts val="0"/>
                        </a:spcBef>
                        <a:spcAft>
                          <a:spcPts val="0"/>
                        </a:spcAft>
                        <a:buNone/>
                      </a:pPr>
                      <a:r>
                        <a:rPr lang="en" sz="1200" b="1" u="none" strike="noStrike" cap="none">
                          <a:latin typeface="Libre Baskerville"/>
                          <a:ea typeface="Libre Baskerville"/>
                          <a:cs typeface="Libre Baskerville"/>
                          <a:sym typeface="Libre Baskerville"/>
                        </a:rPr>
                        <a:t>Total Project Cost (A+B+C+D)</a:t>
                      </a:r>
                      <a:endParaRPr sz="1200" b="1" u="none" strike="noStrike" cap="none">
                        <a:latin typeface="Libre Baskerville"/>
                        <a:ea typeface="Libre Baskerville"/>
                        <a:cs typeface="Libre Baskerville"/>
                        <a:sym typeface="Libre Baskerville"/>
                      </a:endParaRPr>
                    </a:p>
                  </a:txBody>
                  <a:tcPr marL="91450" marR="91450" marT="34300" marB="34300"/>
                </a:tc>
                <a:tc>
                  <a:txBody>
                    <a:bodyPr/>
                    <a:lstStyle/>
                    <a:p>
                      <a:pPr marL="0" marR="0" lvl="0" indent="0" algn="ctr" rtl="0">
                        <a:spcBef>
                          <a:spcPts val="0"/>
                        </a:spcBef>
                        <a:spcAft>
                          <a:spcPts val="0"/>
                        </a:spcAft>
                        <a:buNone/>
                      </a:pPr>
                      <a:r>
                        <a:rPr lang="en" sz="1200" b="1" u="none" strike="noStrike" cap="none">
                          <a:latin typeface="Libre Baskerville"/>
                          <a:ea typeface="Libre Baskerville"/>
                          <a:cs typeface="Libre Baskerville"/>
                          <a:sym typeface="Libre Baskerville"/>
                        </a:rPr>
                        <a:t>15,225,450</a:t>
                      </a:r>
                      <a:endParaRPr sz="1200" b="1" u="none" strike="noStrike" cap="none">
                        <a:latin typeface="Libre Baskerville"/>
                        <a:ea typeface="Libre Baskerville"/>
                        <a:cs typeface="Libre Baskerville"/>
                        <a:sym typeface="Libre Baskerville"/>
                      </a:endParaRPr>
                    </a:p>
                  </a:txBody>
                  <a:tcPr marL="91450" marR="91450" marT="34300" marB="34300"/>
                </a:tc>
              </a:tr>
            </a:tbl>
          </a:graphicData>
        </a:graphic>
      </p:graphicFrame>
      <p:sp>
        <p:nvSpPr>
          <p:cNvPr id="162" name="Google Shape;162;p26"/>
          <p:cNvSpPr txBox="1"/>
          <p:nvPr/>
        </p:nvSpPr>
        <p:spPr>
          <a:xfrm>
            <a:off x="313649" y="808225"/>
            <a:ext cx="8153400" cy="3693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 sz="1800" b="1">
                <a:solidFill>
                  <a:schemeClr val="dk1"/>
                </a:solidFill>
                <a:latin typeface="Libre Baskerville"/>
                <a:ea typeface="Libre Baskerville"/>
                <a:cs typeface="Libre Baskerville"/>
                <a:sym typeface="Libre Baskerville"/>
              </a:rPr>
              <a:t>Proposed Project Costing </a:t>
            </a:r>
            <a:endParaRPr sz="1800" b="1">
              <a:solidFill>
                <a:schemeClr val="dk1"/>
              </a:solidFill>
              <a:latin typeface="Libre Baskerville"/>
              <a:ea typeface="Libre Baskerville"/>
              <a:cs typeface="Libre Baskerville"/>
              <a:sym typeface="Libre Baskerville"/>
            </a:endParaRPr>
          </a:p>
        </p:txBody>
      </p:sp>
      <p:graphicFrame>
        <p:nvGraphicFramePr>
          <p:cNvPr id="163" name="Google Shape;163;p26"/>
          <p:cNvGraphicFramePr/>
          <p:nvPr/>
        </p:nvGraphicFramePr>
        <p:xfrm>
          <a:off x="318145" y="4000500"/>
          <a:ext cx="6847650" cy="1023300"/>
        </p:xfrm>
        <a:graphic>
          <a:graphicData uri="http://schemas.openxmlformats.org/drawingml/2006/table">
            <a:tbl>
              <a:tblPr firstRow="1" bandRow="1">
                <a:noFill/>
                <a:tableStyleId>{BA04820E-414F-4E26-9E78-BBEC2FBC4A54}</a:tableStyleId>
              </a:tblPr>
              <a:tblGrid>
                <a:gridCol w="2809975"/>
                <a:gridCol w="913750"/>
                <a:gridCol w="3123925"/>
              </a:tblGrid>
              <a:tr h="467050">
                <a:tc gridSpan="3">
                  <a:txBody>
                    <a:bodyPr/>
                    <a:lstStyle/>
                    <a:p>
                      <a:pPr marL="0" marR="0" lvl="0" indent="0" algn="ctr" rtl="0">
                        <a:lnSpc>
                          <a:spcPct val="100000"/>
                        </a:lnSpc>
                        <a:spcBef>
                          <a:spcPts val="0"/>
                        </a:spcBef>
                        <a:spcAft>
                          <a:spcPts val="0"/>
                        </a:spcAft>
                        <a:buClr>
                          <a:srgbClr val="000000"/>
                        </a:buClr>
                        <a:buSzPts val="4900"/>
                        <a:buFont typeface="Arial"/>
                        <a:buNone/>
                      </a:pPr>
                      <a:r>
                        <a:rPr lang="en" sz="1800">
                          <a:latin typeface="Garamond"/>
                          <a:ea typeface="Garamond"/>
                          <a:cs typeface="Garamond"/>
                          <a:sym typeface="Garamond"/>
                        </a:rPr>
                        <a:t>Bank Financing</a:t>
                      </a:r>
                      <a:endParaRPr sz="1800">
                        <a:latin typeface="Garamond"/>
                        <a:ea typeface="Garamond"/>
                        <a:cs typeface="Garamond"/>
                        <a:sym typeface="Garamond"/>
                      </a:endParaRPr>
                    </a:p>
                  </a:txBody>
                  <a:tcPr marL="91450" marR="91450" marT="34300" marB="34300" anchor="ctr">
                    <a:solidFill>
                      <a:schemeClr val="accent5"/>
                    </a:solidFill>
                  </a:tcPr>
                </a:tc>
                <a:tc hMerge="1">
                  <a:txBody>
                    <a:bodyPr/>
                    <a:lstStyle/>
                    <a:p>
                      <a:endParaRPr lang="en-US"/>
                    </a:p>
                  </a:txBody>
                  <a:tcPr/>
                </a:tc>
                <a:tc hMerge="1">
                  <a:txBody>
                    <a:bodyPr/>
                    <a:lstStyle/>
                    <a:p>
                      <a:endParaRPr lang="en-US"/>
                    </a:p>
                  </a:txBody>
                  <a:tcPr/>
                </a:tc>
              </a:tr>
              <a:tr h="278125">
                <a:tc>
                  <a:txBody>
                    <a:bodyPr/>
                    <a:lstStyle/>
                    <a:p>
                      <a:pPr marL="0" marR="0" lvl="0" indent="0" algn="l" rtl="0">
                        <a:spcBef>
                          <a:spcPts val="0"/>
                        </a:spcBef>
                        <a:spcAft>
                          <a:spcPts val="0"/>
                        </a:spcAft>
                        <a:buNone/>
                      </a:pPr>
                      <a:r>
                        <a:rPr lang="en" sz="1200" u="none" strike="noStrike" cap="none">
                          <a:latin typeface="Libre Baskerville"/>
                          <a:ea typeface="Libre Baskerville"/>
                          <a:cs typeface="Libre Baskerville"/>
                          <a:sym typeface="Libre Baskerville"/>
                        </a:rPr>
                        <a:t>Project </a:t>
                      </a:r>
                      <a:r>
                        <a:rPr lang="en" sz="1200">
                          <a:latin typeface="Libre Baskerville"/>
                          <a:ea typeface="Libre Baskerville"/>
                          <a:cs typeface="Libre Baskerville"/>
                          <a:sym typeface="Libre Baskerville"/>
                        </a:rPr>
                        <a:t>c</a:t>
                      </a:r>
                      <a:r>
                        <a:rPr lang="en" sz="1200" u="none" strike="noStrike" cap="none">
                          <a:latin typeface="Libre Baskerville"/>
                          <a:ea typeface="Libre Baskerville"/>
                          <a:cs typeface="Libre Baskerville"/>
                          <a:sym typeface="Libre Baskerville"/>
                        </a:rPr>
                        <a:t>osting (Term Loan)</a:t>
                      </a:r>
                      <a:endParaRPr sz="1200" u="none" strike="noStrike" cap="none">
                        <a:latin typeface="Libre Baskerville"/>
                        <a:ea typeface="Libre Baskerville"/>
                        <a:cs typeface="Libre Baskerville"/>
                        <a:sym typeface="Libre Baskerville"/>
                      </a:endParaRPr>
                    </a:p>
                  </a:txBody>
                  <a:tcPr marL="91450" marR="91450" marT="34300" marB="34300"/>
                </a:tc>
                <a:tc>
                  <a:txBody>
                    <a:bodyPr/>
                    <a:lstStyle/>
                    <a:p>
                      <a:pPr marL="0" marR="0" lvl="0" indent="0" algn="ctr" rtl="0">
                        <a:spcBef>
                          <a:spcPts val="0"/>
                        </a:spcBef>
                        <a:spcAft>
                          <a:spcPts val="0"/>
                        </a:spcAft>
                        <a:buNone/>
                      </a:pPr>
                      <a:r>
                        <a:rPr lang="en" sz="1200" u="none" strike="noStrike" cap="none">
                          <a:latin typeface="Libre Baskerville"/>
                          <a:ea typeface="Libre Baskerville"/>
                          <a:cs typeface="Libre Baskerville"/>
                          <a:sym typeface="Libre Baskerville"/>
                        </a:rPr>
                        <a:t>70%</a:t>
                      </a:r>
                      <a:endParaRPr sz="1200" u="none" strike="noStrike" cap="none">
                        <a:latin typeface="Libre Baskerville"/>
                        <a:ea typeface="Libre Baskerville"/>
                        <a:cs typeface="Libre Baskerville"/>
                        <a:sym typeface="Libre Baskerville"/>
                      </a:endParaRPr>
                    </a:p>
                  </a:txBody>
                  <a:tcPr marL="91450" marR="91450" marT="34300" marB="34300"/>
                </a:tc>
                <a:tc>
                  <a:txBody>
                    <a:bodyPr/>
                    <a:lstStyle/>
                    <a:p>
                      <a:pPr marL="0" marR="0" lvl="0" indent="0" algn="ctr" rtl="0">
                        <a:spcBef>
                          <a:spcPts val="0"/>
                        </a:spcBef>
                        <a:spcAft>
                          <a:spcPts val="0"/>
                        </a:spcAft>
                        <a:buNone/>
                      </a:pPr>
                      <a:r>
                        <a:rPr lang="en" sz="1200" u="none" strike="noStrike" cap="none">
                          <a:latin typeface="Libre Baskerville"/>
                          <a:ea typeface="Libre Baskerville"/>
                          <a:cs typeface="Libre Baskerville"/>
                          <a:sym typeface="Libre Baskerville"/>
                        </a:rPr>
                        <a:t>10,657,815</a:t>
                      </a:r>
                      <a:endParaRPr sz="1200" u="none" strike="noStrike" cap="none">
                        <a:latin typeface="Libre Baskerville"/>
                        <a:ea typeface="Libre Baskerville"/>
                        <a:cs typeface="Libre Baskerville"/>
                        <a:sym typeface="Libre Baskerville"/>
                      </a:endParaRPr>
                    </a:p>
                  </a:txBody>
                  <a:tcPr marL="91450" marR="91450" marT="34300" marB="34300"/>
                </a:tc>
              </a:tr>
              <a:tr h="278125">
                <a:tc>
                  <a:txBody>
                    <a:bodyPr/>
                    <a:lstStyle/>
                    <a:p>
                      <a:pPr marL="0" marR="0" lvl="0" indent="0" algn="l" rtl="0">
                        <a:spcBef>
                          <a:spcPts val="0"/>
                        </a:spcBef>
                        <a:spcAft>
                          <a:spcPts val="0"/>
                        </a:spcAft>
                        <a:buNone/>
                      </a:pPr>
                      <a:r>
                        <a:rPr lang="en" sz="1200" u="none" strike="noStrike" cap="none">
                          <a:latin typeface="Libre Baskerville"/>
                          <a:ea typeface="Libre Baskerville"/>
                          <a:cs typeface="Libre Baskerville"/>
                          <a:sym typeface="Libre Baskerville"/>
                        </a:rPr>
                        <a:t>Working </a:t>
                      </a:r>
                      <a:r>
                        <a:rPr lang="en" sz="1200">
                          <a:latin typeface="Libre Baskerville"/>
                          <a:ea typeface="Libre Baskerville"/>
                          <a:cs typeface="Libre Baskerville"/>
                          <a:sym typeface="Libre Baskerville"/>
                        </a:rPr>
                        <a:t>c</a:t>
                      </a:r>
                      <a:r>
                        <a:rPr lang="en" sz="1200" u="none" strike="noStrike" cap="none">
                          <a:latin typeface="Libre Baskerville"/>
                          <a:ea typeface="Libre Baskerville"/>
                          <a:cs typeface="Libre Baskerville"/>
                          <a:sym typeface="Libre Baskerville"/>
                        </a:rPr>
                        <a:t>apital </a:t>
                      </a:r>
                      <a:r>
                        <a:rPr lang="en" sz="1200">
                          <a:latin typeface="Libre Baskerville"/>
                          <a:ea typeface="Libre Baskerville"/>
                          <a:cs typeface="Libre Baskerville"/>
                          <a:sym typeface="Libre Baskerville"/>
                        </a:rPr>
                        <a:t>l</a:t>
                      </a:r>
                      <a:r>
                        <a:rPr lang="en" sz="1200" u="none" strike="noStrike" cap="none">
                          <a:latin typeface="Libre Baskerville"/>
                          <a:ea typeface="Libre Baskerville"/>
                          <a:cs typeface="Libre Baskerville"/>
                          <a:sym typeface="Libre Baskerville"/>
                        </a:rPr>
                        <a:t>oan</a:t>
                      </a:r>
                      <a:endParaRPr sz="1200" u="none" strike="noStrike" cap="none">
                        <a:latin typeface="Libre Baskerville"/>
                        <a:ea typeface="Libre Baskerville"/>
                        <a:cs typeface="Libre Baskerville"/>
                        <a:sym typeface="Libre Baskerville"/>
                      </a:endParaRPr>
                    </a:p>
                  </a:txBody>
                  <a:tcPr marL="91450" marR="91450" marT="34300" marB="34300"/>
                </a:tc>
                <a:tc>
                  <a:txBody>
                    <a:bodyPr/>
                    <a:lstStyle/>
                    <a:p>
                      <a:pPr marL="0" marR="0" lvl="0" indent="0" algn="ctr" rtl="0">
                        <a:spcBef>
                          <a:spcPts val="0"/>
                        </a:spcBef>
                        <a:spcAft>
                          <a:spcPts val="0"/>
                        </a:spcAft>
                        <a:buNone/>
                      </a:pPr>
                      <a:endParaRPr sz="1200" u="none" strike="noStrike" cap="none">
                        <a:latin typeface="Libre Baskerville"/>
                        <a:ea typeface="Libre Baskerville"/>
                        <a:cs typeface="Libre Baskerville"/>
                        <a:sym typeface="Libre Baskerville"/>
                      </a:endParaRPr>
                    </a:p>
                  </a:txBody>
                  <a:tcPr marL="91450" marR="91450" marT="34300" marB="34300"/>
                </a:tc>
                <a:tc>
                  <a:txBody>
                    <a:bodyPr/>
                    <a:lstStyle/>
                    <a:p>
                      <a:pPr marL="0" marR="0" lvl="0" indent="0" algn="ctr" rtl="0">
                        <a:spcBef>
                          <a:spcPts val="0"/>
                        </a:spcBef>
                        <a:spcAft>
                          <a:spcPts val="0"/>
                        </a:spcAft>
                        <a:buNone/>
                      </a:pPr>
                      <a:r>
                        <a:rPr lang="en" sz="1200" u="none" strike="noStrike" cap="none">
                          <a:latin typeface="Libre Baskerville"/>
                          <a:ea typeface="Libre Baskerville"/>
                          <a:cs typeface="Libre Baskerville"/>
                          <a:sym typeface="Libre Baskerville"/>
                        </a:rPr>
                        <a:t>9,000,000</a:t>
                      </a:r>
                      <a:endParaRPr sz="1200" u="none" strike="noStrike" cap="none">
                        <a:latin typeface="Libre Baskerville"/>
                        <a:ea typeface="Libre Baskerville"/>
                        <a:cs typeface="Libre Baskerville"/>
                        <a:sym typeface="Libre Baskerville"/>
                      </a:endParaRPr>
                    </a:p>
                  </a:txBody>
                  <a:tcPr marL="91450" marR="91450" marT="34300" marB="34300"/>
                </a:tc>
              </a:tr>
            </a:tbl>
          </a:graphicData>
        </a:graphic>
      </p:graphicFrame>
      <p:sp>
        <p:nvSpPr>
          <p:cNvPr id="164" name="Google Shape;164;p26"/>
          <p:cNvSpPr txBox="1"/>
          <p:nvPr/>
        </p:nvSpPr>
        <p:spPr>
          <a:xfrm>
            <a:off x="7310550" y="1684050"/>
            <a:ext cx="1759800" cy="2401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sz="1200" b="1">
                <a:solidFill>
                  <a:schemeClr val="dk1"/>
                </a:solidFill>
                <a:latin typeface="Libre Baskerville"/>
                <a:ea typeface="Libre Baskerville"/>
                <a:cs typeface="Libre Baskerville"/>
                <a:sym typeface="Libre Baskerville"/>
              </a:rPr>
              <a:t>Please note:</a:t>
            </a:r>
            <a:r>
              <a:rPr lang="en" sz="1200">
                <a:solidFill>
                  <a:schemeClr val="dk1"/>
                </a:solidFill>
                <a:latin typeface="Libre Baskerville"/>
                <a:ea typeface="Libre Baskerville"/>
                <a:cs typeface="Libre Baskerville"/>
                <a:sym typeface="Libre Baskerville"/>
              </a:rPr>
              <a:t> These are all imaginary numbers. You will have to get these numbers from your your financial planning. You can use excel or google spreadsheet. You can also get support from financial experts like CAs.</a:t>
            </a:r>
            <a:endParaRPr sz="12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Google Shape;169;p27"/>
          <p:cNvSpPr txBox="1">
            <a:spLocks noGrp="1"/>
          </p:cNvSpPr>
          <p:nvPr>
            <p:ph type="title"/>
          </p:nvPr>
        </p:nvSpPr>
        <p:spPr>
          <a:xfrm>
            <a:off x="304800" y="114300"/>
            <a:ext cx="8610600" cy="571500"/>
          </a:xfrm>
          <a:prstGeom prst="rect">
            <a:avLst/>
          </a:prstGeom>
          <a:solidFill>
            <a:schemeClr val="accent5"/>
          </a:solidFill>
          <a:ln>
            <a:noFill/>
          </a:ln>
        </p:spPr>
        <p:txBody>
          <a:bodyPr spcFirstLastPara="1" wrap="square" lIns="91425" tIns="45700" rIns="91425" bIns="91425" anchor="b" anchorCtr="0">
            <a:normAutofit fontScale="90000"/>
          </a:bodyPr>
          <a:lstStyle/>
          <a:p>
            <a:pPr marL="0" lvl="0" indent="0" algn="l" rtl="0">
              <a:spcBef>
                <a:spcPts val="0"/>
              </a:spcBef>
              <a:spcAft>
                <a:spcPts val="0"/>
              </a:spcAft>
              <a:buClr>
                <a:schemeClr val="lt1"/>
              </a:buClr>
              <a:buSzPct val="148484"/>
              <a:buFont typeface="Garamond"/>
              <a:buNone/>
            </a:pPr>
            <a:r>
              <a:rPr lang="en" sz="3300">
                <a:solidFill>
                  <a:schemeClr val="lt1"/>
                </a:solidFill>
                <a:latin typeface="Garamond"/>
                <a:ea typeface="Garamond"/>
                <a:cs typeface="Garamond"/>
                <a:sym typeface="Garamond"/>
              </a:rPr>
              <a:t>Financial Highlight</a:t>
            </a:r>
            <a:r>
              <a:rPr lang="en"/>
              <a:t>	</a:t>
            </a:r>
            <a:endParaRPr/>
          </a:p>
        </p:txBody>
      </p:sp>
      <p:graphicFrame>
        <p:nvGraphicFramePr>
          <p:cNvPr id="170" name="Google Shape;170;p27"/>
          <p:cNvGraphicFramePr/>
          <p:nvPr/>
        </p:nvGraphicFramePr>
        <p:xfrm>
          <a:off x="304800" y="971550"/>
          <a:ext cx="5181600" cy="899170"/>
        </p:xfrm>
        <a:graphic>
          <a:graphicData uri="http://schemas.openxmlformats.org/drawingml/2006/table">
            <a:tbl>
              <a:tblPr firstRow="1" bandRow="1">
                <a:noFill/>
                <a:tableStyleId>{BA04820E-414F-4E26-9E78-BBEC2FBC4A54}</a:tableStyleId>
              </a:tblPr>
              <a:tblGrid>
                <a:gridCol w="2362200"/>
                <a:gridCol w="990600"/>
                <a:gridCol w="1828800"/>
              </a:tblGrid>
              <a:tr h="278125">
                <a:tc gridSpan="3">
                  <a:txBody>
                    <a:bodyPr/>
                    <a:lstStyle/>
                    <a:p>
                      <a:pPr marL="0" marR="0" lvl="0" indent="0" algn="ctr" rtl="0">
                        <a:lnSpc>
                          <a:spcPct val="100000"/>
                        </a:lnSpc>
                        <a:spcBef>
                          <a:spcPts val="0"/>
                        </a:spcBef>
                        <a:spcAft>
                          <a:spcPts val="0"/>
                        </a:spcAft>
                        <a:buClr>
                          <a:srgbClr val="000000"/>
                        </a:buClr>
                        <a:buSzPts val="4900"/>
                        <a:buFont typeface="Arial"/>
                        <a:buNone/>
                      </a:pPr>
                      <a:r>
                        <a:rPr lang="en" sz="1800" u="none" strike="noStrike" cap="none">
                          <a:latin typeface="Garamond"/>
                          <a:ea typeface="Garamond"/>
                          <a:cs typeface="Garamond"/>
                          <a:sym typeface="Garamond"/>
                        </a:rPr>
                        <a:t>Bank Financing</a:t>
                      </a:r>
                      <a:endParaRPr sz="1800">
                        <a:latin typeface="Garamond"/>
                        <a:ea typeface="Garamond"/>
                        <a:cs typeface="Garamond"/>
                        <a:sym typeface="Garamond"/>
                      </a:endParaRPr>
                    </a:p>
                  </a:txBody>
                  <a:tcPr marL="91450" marR="91450" marT="34300" marB="34300" anchor="ctr">
                    <a:solidFill>
                      <a:schemeClr val="accent5"/>
                    </a:solidFill>
                  </a:tcPr>
                </a:tc>
                <a:tc hMerge="1">
                  <a:txBody>
                    <a:bodyPr/>
                    <a:lstStyle/>
                    <a:p>
                      <a:endParaRPr lang="en-US"/>
                    </a:p>
                  </a:txBody>
                  <a:tcPr/>
                </a:tc>
                <a:tc hMerge="1">
                  <a:txBody>
                    <a:bodyPr/>
                    <a:lstStyle/>
                    <a:p>
                      <a:endParaRPr lang="en-US"/>
                    </a:p>
                  </a:txBody>
                  <a:tcPr/>
                </a:tc>
              </a:tr>
              <a:tr h="278125">
                <a:tc>
                  <a:txBody>
                    <a:bodyPr/>
                    <a:lstStyle/>
                    <a:p>
                      <a:pPr marL="0" marR="0" lvl="0" indent="0" algn="ctr" rtl="0">
                        <a:spcBef>
                          <a:spcPts val="0"/>
                        </a:spcBef>
                        <a:spcAft>
                          <a:spcPts val="0"/>
                        </a:spcAft>
                        <a:buNone/>
                      </a:pPr>
                      <a:r>
                        <a:rPr lang="en" sz="1200" b="1" u="none" strike="noStrike" cap="none">
                          <a:latin typeface="Libre Baskerville"/>
                          <a:ea typeface="Libre Baskerville"/>
                          <a:cs typeface="Libre Baskerville"/>
                          <a:sym typeface="Libre Baskerville"/>
                        </a:rPr>
                        <a:t>Project Costing</a:t>
                      </a:r>
                      <a:endParaRPr sz="1200" b="1" u="none" strike="noStrike" cap="none">
                        <a:latin typeface="Libre Baskerville"/>
                        <a:ea typeface="Libre Baskerville"/>
                        <a:cs typeface="Libre Baskerville"/>
                        <a:sym typeface="Libre Baskerville"/>
                      </a:endParaRPr>
                    </a:p>
                  </a:txBody>
                  <a:tcPr marL="91450" marR="91450" marT="34300" marB="34300"/>
                </a:tc>
                <a:tc>
                  <a:txBody>
                    <a:bodyPr/>
                    <a:lstStyle/>
                    <a:p>
                      <a:pPr marL="0" marR="0" lvl="0" indent="0" algn="ctr" rtl="0">
                        <a:spcBef>
                          <a:spcPts val="0"/>
                        </a:spcBef>
                        <a:spcAft>
                          <a:spcPts val="0"/>
                        </a:spcAft>
                        <a:buNone/>
                      </a:pPr>
                      <a:r>
                        <a:rPr lang="en" sz="1200" u="none" strike="noStrike" cap="none">
                          <a:latin typeface="Libre Baskerville"/>
                          <a:ea typeface="Libre Baskerville"/>
                          <a:cs typeface="Libre Baskerville"/>
                          <a:sym typeface="Libre Baskerville"/>
                        </a:rPr>
                        <a:t>70%</a:t>
                      </a:r>
                      <a:endParaRPr sz="1200" u="none" strike="noStrike" cap="none">
                        <a:latin typeface="Libre Baskerville"/>
                        <a:ea typeface="Libre Baskerville"/>
                        <a:cs typeface="Libre Baskerville"/>
                        <a:sym typeface="Libre Baskerville"/>
                      </a:endParaRPr>
                    </a:p>
                  </a:txBody>
                  <a:tcPr marL="91450" marR="91450" marT="34300" marB="34300"/>
                </a:tc>
                <a:tc>
                  <a:txBody>
                    <a:bodyPr/>
                    <a:lstStyle/>
                    <a:p>
                      <a:pPr marL="0" marR="0" lvl="0" indent="0" algn="ctr" rtl="0">
                        <a:spcBef>
                          <a:spcPts val="0"/>
                        </a:spcBef>
                        <a:spcAft>
                          <a:spcPts val="0"/>
                        </a:spcAft>
                        <a:buNone/>
                      </a:pPr>
                      <a:r>
                        <a:rPr lang="en" sz="1200" u="none" strike="noStrike" cap="none">
                          <a:latin typeface="Libre Baskerville"/>
                          <a:ea typeface="Libre Baskerville"/>
                          <a:cs typeface="Libre Baskerville"/>
                          <a:sym typeface="Libre Baskerville"/>
                        </a:rPr>
                        <a:t>10,657,815</a:t>
                      </a:r>
                      <a:endParaRPr sz="1200" u="none" strike="noStrike" cap="none">
                        <a:latin typeface="Libre Baskerville"/>
                        <a:ea typeface="Libre Baskerville"/>
                        <a:cs typeface="Libre Baskerville"/>
                        <a:sym typeface="Libre Baskerville"/>
                      </a:endParaRPr>
                    </a:p>
                  </a:txBody>
                  <a:tcPr marL="91450" marR="91450" marT="34300" marB="34300"/>
                </a:tc>
              </a:tr>
              <a:tr h="278125">
                <a:tc>
                  <a:txBody>
                    <a:bodyPr/>
                    <a:lstStyle/>
                    <a:p>
                      <a:pPr marL="0" marR="0" lvl="0" indent="0" algn="ctr" rtl="0">
                        <a:spcBef>
                          <a:spcPts val="0"/>
                        </a:spcBef>
                        <a:spcAft>
                          <a:spcPts val="0"/>
                        </a:spcAft>
                        <a:buNone/>
                      </a:pPr>
                      <a:r>
                        <a:rPr lang="en" sz="1200" b="1" u="none" strike="noStrike" cap="none">
                          <a:latin typeface="Libre Baskerville"/>
                          <a:ea typeface="Libre Baskerville"/>
                          <a:cs typeface="Libre Baskerville"/>
                          <a:sym typeface="Libre Baskerville"/>
                        </a:rPr>
                        <a:t>Work Loan</a:t>
                      </a:r>
                      <a:endParaRPr sz="1200" b="1" u="none" strike="noStrike" cap="none">
                        <a:latin typeface="Libre Baskerville"/>
                        <a:ea typeface="Libre Baskerville"/>
                        <a:cs typeface="Libre Baskerville"/>
                        <a:sym typeface="Libre Baskerville"/>
                      </a:endParaRPr>
                    </a:p>
                  </a:txBody>
                  <a:tcPr marL="91450" marR="91450" marT="34300" marB="34300"/>
                </a:tc>
                <a:tc>
                  <a:txBody>
                    <a:bodyPr/>
                    <a:lstStyle/>
                    <a:p>
                      <a:pPr marL="0" marR="0" lvl="0" indent="0" algn="ctr" rtl="0">
                        <a:spcBef>
                          <a:spcPts val="0"/>
                        </a:spcBef>
                        <a:spcAft>
                          <a:spcPts val="0"/>
                        </a:spcAft>
                        <a:buNone/>
                      </a:pPr>
                      <a:endParaRPr sz="1200" u="none" strike="noStrike" cap="none">
                        <a:latin typeface="Libre Baskerville"/>
                        <a:ea typeface="Libre Baskerville"/>
                        <a:cs typeface="Libre Baskerville"/>
                        <a:sym typeface="Libre Baskerville"/>
                      </a:endParaRPr>
                    </a:p>
                  </a:txBody>
                  <a:tcPr marL="91450" marR="91450" marT="34300" marB="34300"/>
                </a:tc>
                <a:tc>
                  <a:txBody>
                    <a:bodyPr/>
                    <a:lstStyle/>
                    <a:p>
                      <a:pPr marL="0" marR="0" lvl="0" indent="0" algn="ctr" rtl="0">
                        <a:spcBef>
                          <a:spcPts val="0"/>
                        </a:spcBef>
                        <a:spcAft>
                          <a:spcPts val="0"/>
                        </a:spcAft>
                        <a:buNone/>
                      </a:pPr>
                      <a:r>
                        <a:rPr lang="en" sz="1200" u="none" strike="noStrike" cap="none">
                          <a:latin typeface="Libre Baskerville"/>
                          <a:ea typeface="Libre Baskerville"/>
                          <a:cs typeface="Libre Baskerville"/>
                          <a:sym typeface="Libre Baskerville"/>
                        </a:rPr>
                        <a:t>9,000,000</a:t>
                      </a:r>
                      <a:endParaRPr sz="1200" u="none" strike="noStrike" cap="none">
                        <a:latin typeface="Libre Baskerville"/>
                        <a:ea typeface="Libre Baskerville"/>
                        <a:cs typeface="Libre Baskerville"/>
                        <a:sym typeface="Libre Baskerville"/>
                      </a:endParaRPr>
                    </a:p>
                  </a:txBody>
                  <a:tcPr marL="91450" marR="91450" marT="34300" marB="34300"/>
                </a:tc>
              </a:tr>
            </a:tbl>
          </a:graphicData>
        </a:graphic>
      </p:graphicFrame>
      <p:graphicFrame>
        <p:nvGraphicFramePr>
          <p:cNvPr id="171" name="Google Shape;171;p27"/>
          <p:cNvGraphicFramePr/>
          <p:nvPr/>
        </p:nvGraphicFramePr>
        <p:xfrm>
          <a:off x="3810000" y="3922173"/>
          <a:ext cx="4876800" cy="899170"/>
        </p:xfrm>
        <a:graphic>
          <a:graphicData uri="http://schemas.openxmlformats.org/drawingml/2006/table">
            <a:tbl>
              <a:tblPr firstRow="1" bandRow="1">
                <a:noFill/>
                <a:tableStyleId>{BA04820E-414F-4E26-9E78-BBEC2FBC4A54}</a:tableStyleId>
              </a:tblPr>
              <a:tblGrid>
                <a:gridCol w="3124200"/>
                <a:gridCol w="1752600"/>
              </a:tblGrid>
              <a:tr h="278125">
                <a:tc gridSpan="2">
                  <a:txBody>
                    <a:bodyPr/>
                    <a:lstStyle/>
                    <a:p>
                      <a:pPr marL="0" marR="0" lvl="0" indent="0" algn="ctr" rtl="0">
                        <a:lnSpc>
                          <a:spcPct val="100000"/>
                        </a:lnSpc>
                        <a:spcBef>
                          <a:spcPts val="0"/>
                        </a:spcBef>
                        <a:spcAft>
                          <a:spcPts val="0"/>
                        </a:spcAft>
                        <a:buClr>
                          <a:srgbClr val="000000"/>
                        </a:buClr>
                        <a:buSzPts val="4900"/>
                        <a:buFont typeface="Arial"/>
                        <a:buNone/>
                      </a:pPr>
                      <a:r>
                        <a:rPr lang="en" sz="1800">
                          <a:latin typeface="Garamond"/>
                          <a:ea typeface="Garamond"/>
                          <a:cs typeface="Garamond"/>
                          <a:sym typeface="Garamond"/>
                        </a:rPr>
                        <a:t>NPV &amp; IRR</a:t>
                      </a:r>
                      <a:endParaRPr sz="1800">
                        <a:latin typeface="Garamond"/>
                        <a:ea typeface="Garamond"/>
                        <a:cs typeface="Garamond"/>
                        <a:sym typeface="Garamond"/>
                      </a:endParaRPr>
                    </a:p>
                  </a:txBody>
                  <a:tcPr marL="91450" marR="91450" marT="34300" marB="34300" anchor="ctr">
                    <a:solidFill>
                      <a:schemeClr val="accent5"/>
                    </a:solidFill>
                  </a:tcPr>
                </a:tc>
                <a:tc hMerge="1">
                  <a:txBody>
                    <a:bodyPr/>
                    <a:lstStyle/>
                    <a:p>
                      <a:endParaRPr lang="en-US"/>
                    </a:p>
                  </a:txBody>
                  <a:tcPr/>
                </a:tc>
              </a:tr>
              <a:tr h="278125">
                <a:tc>
                  <a:txBody>
                    <a:bodyPr/>
                    <a:lstStyle/>
                    <a:p>
                      <a:pPr marL="0" marR="0" lvl="0" indent="0" algn="ctr" rtl="0">
                        <a:spcBef>
                          <a:spcPts val="0"/>
                        </a:spcBef>
                        <a:spcAft>
                          <a:spcPts val="0"/>
                        </a:spcAft>
                        <a:buNone/>
                      </a:pPr>
                      <a:r>
                        <a:rPr lang="en" sz="1200" b="1" u="none" strike="noStrike" cap="none">
                          <a:latin typeface="Libre Baskerville"/>
                          <a:ea typeface="Libre Baskerville"/>
                          <a:cs typeface="Libre Baskerville"/>
                          <a:sym typeface="Libre Baskerville"/>
                        </a:rPr>
                        <a:t>Net Present Value (NPV)</a:t>
                      </a:r>
                      <a:endParaRPr sz="1200" b="1" u="none" strike="noStrike" cap="none">
                        <a:latin typeface="Libre Baskerville"/>
                        <a:ea typeface="Libre Baskerville"/>
                        <a:cs typeface="Libre Baskerville"/>
                        <a:sym typeface="Libre Baskerville"/>
                      </a:endParaRPr>
                    </a:p>
                  </a:txBody>
                  <a:tcPr marL="91450" marR="91450" marT="34300" marB="34300"/>
                </a:tc>
                <a:tc>
                  <a:txBody>
                    <a:bodyPr/>
                    <a:lstStyle/>
                    <a:p>
                      <a:pPr marL="0" marR="0" lvl="0" indent="0" algn="ctr" rtl="0">
                        <a:spcBef>
                          <a:spcPts val="0"/>
                        </a:spcBef>
                        <a:spcAft>
                          <a:spcPts val="0"/>
                        </a:spcAft>
                        <a:buNone/>
                      </a:pPr>
                      <a:r>
                        <a:rPr lang="en" sz="1200" u="none" strike="noStrike" cap="none">
                          <a:latin typeface="Libre Baskerville"/>
                          <a:ea typeface="Libre Baskerville"/>
                          <a:cs typeface="Libre Baskerville"/>
                          <a:sym typeface="Libre Baskerville"/>
                        </a:rPr>
                        <a:t>31,043,013</a:t>
                      </a:r>
                      <a:endParaRPr sz="1200" u="none" strike="noStrike" cap="none">
                        <a:latin typeface="Libre Baskerville"/>
                        <a:ea typeface="Libre Baskerville"/>
                        <a:cs typeface="Libre Baskerville"/>
                        <a:sym typeface="Libre Baskerville"/>
                      </a:endParaRPr>
                    </a:p>
                  </a:txBody>
                  <a:tcPr marL="91450" marR="91450" marT="34300" marB="34300"/>
                </a:tc>
              </a:tr>
              <a:tr h="278125">
                <a:tc>
                  <a:txBody>
                    <a:bodyPr/>
                    <a:lstStyle/>
                    <a:p>
                      <a:pPr marL="0" marR="0" lvl="0" indent="0" algn="ctr" rtl="0">
                        <a:spcBef>
                          <a:spcPts val="0"/>
                        </a:spcBef>
                        <a:spcAft>
                          <a:spcPts val="0"/>
                        </a:spcAft>
                        <a:buNone/>
                      </a:pPr>
                      <a:r>
                        <a:rPr lang="en" sz="1200" b="1" u="none" strike="noStrike" cap="none">
                          <a:latin typeface="Libre Baskerville"/>
                          <a:ea typeface="Libre Baskerville"/>
                          <a:cs typeface="Libre Baskerville"/>
                          <a:sym typeface="Libre Baskerville"/>
                        </a:rPr>
                        <a:t>Internal Rate of Return (IRR)</a:t>
                      </a:r>
                      <a:endParaRPr sz="1200" b="1" u="none" strike="noStrike" cap="none">
                        <a:latin typeface="Libre Baskerville"/>
                        <a:ea typeface="Libre Baskerville"/>
                        <a:cs typeface="Libre Baskerville"/>
                        <a:sym typeface="Libre Baskerville"/>
                      </a:endParaRPr>
                    </a:p>
                  </a:txBody>
                  <a:tcPr marL="91450" marR="91450" marT="34300" marB="34300"/>
                </a:tc>
                <a:tc>
                  <a:txBody>
                    <a:bodyPr/>
                    <a:lstStyle/>
                    <a:p>
                      <a:pPr marL="0" marR="0" lvl="0" indent="0" algn="ctr" rtl="0">
                        <a:spcBef>
                          <a:spcPts val="0"/>
                        </a:spcBef>
                        <a:spcAft>
                          <a:spcPts val="0"/>
                        </a:spcAft>
                        <a:buNone/>
                      </a:pPr>
                      <a:r>
                        <a:rPr lang="en" sz="1200" u="none" strike="noStrike" cap="none">
                          <a:latin typeface="Libre Baskerville"/>
                          <a:ea typeface="Libre Baskerville"/>
                          <a:cs typeface="Libre Baskerville"/>
                          <a:sym typeface="Libre Baskerville"/>
                        </a:rPr>
                        <a:t>48.37%</a:t>
                      </a:r>
                      <a:endParaRPr sz="1200" u="none" strike="noStrike" cap="none">
                        <a:latin typeface="Libre Baskerville"/>
                        <a:ea typeface="Libre Baskerville"/>
                        <a:cs typeface="Libre Baskerville"/>
                        <a:sym typeface="Libre Baskerville"/>
                      </a:endParaRPr>
                    </a:p>
                  </a:txBody>
                  <a:tcPr marL="91450" marR="91450" marT="34300" marB="34300"/>
                </a:tc>
              </a:tr>
            </a:tbl>
          </a:graphicData>
        </a:graphic>
      </p:graphicFrame>
      <p:graphicFrame>
        <p:nvGraphicFramePr>
          <p:cNvPr id="172" name="Google Shape;172;p27"/>
          <p:cNvGraphicFramePr/>
          <p:nvPr/>
        </p:nvGraphicFramePr>
        <p:xfrm>
          <a:off x="304800" y="2343149"/>
          <a:ext cx="8534400" cy="1181130"/>
        </p:xfrm>
        <a:graphic>
          <a:graphicData uri="http://schemas.openxmlformats.org/drawingml/2006/table">
            <a:tbl>
              <a:tblPr firstRow="1" bandRow="1">
                <a:noFill/>
                <a:tableStyleId>{BA04820E-414F-4E26-9E78-BBEC2FBC4A54}</a:tableStyleId>
              </a:tblPr>
              <a:tblGrid>
                <a:gridCol w="1524000"/>
                <a:gridCol w="1447800"/>
                <a:gridCol w="1647750"/>
                <a:gridCol w="1409350"/>
                <a:gridCol w="1331050"/>
                <a:gridCol w="1174450"/>
              </a:tblGrid>
              <a:tr h="106675">
                <a:tc gridSpan="6">
                  <a:txBody>
                    <a:bodyPr/>
                    <a:lstStyle/>
                    <a:p>
                      <a:pPr marL="0" marR="0" lvl="0" indent="0" algn="ctr" rtl="0">
                        <a:lnSpc>
                          <a:spcPct val="100000"/>
                        </a:lnSpc>
                        <a:spcBef>
                          <a:spcPts val="0"/>
                        </a:spcBef>
                        <a:spcAft>
                          <a:spcPts val="0"/>
                        </a:spcAft>
                        <a:buClr>
                          <a:srgbClr val="000000"/>
                        </a:buClr>
                        <a:buSzPts val="4900"/>
                        <a:buFont typeface="Arial"/>
                        <a:buNone/>
                      </a:pPr>
                      <a:r>
                        <a:rPr lang="en" sz="1800">
                          <a:latin typeface="Garamond"/>
                          <a:ea typeface="Garamond"/>
                          <a:cs typeface="Garamond"/>
                          <a:sym typeface="Garamond"/>
                        </a:rPr>
                        <a:t>Sales &amp; Net Profit (5 Years Projection)</a:t>
                      </a:r>
                      <a:endParaRPr sz="1800" u="none" strike="noStrike" cap="none"/>
                    </a:p>
                  </a:txBody>
                  <a:tcPr marL="91450" marR="91450" marT="34300" marB="34300" anchor="ctr">
                    <a:solidFill>
                      <a:schemeClr val="accent5"/>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06675">
                <a:tc>
                  <a:txBody>
                    <a:bodyPr/>
                    <a:lstStyle/>
                    <a:p>
                      <a:pPr marL="0" marR="0" lvl="0" indent="0" algn="l" rtl="0">
                        <a:spcBef>
                          <a:spcPts val="0"/>
                        </a:spcBef>
                        <a:spcAft>
                          <a:spcPts val="0"/>
                        </a:spcAft>
                        <a:buNone/>
                      </a:pPr>
                      <a:endParaRPr sz="1400"/>
                    </a:p>
                  </a:txBody>
                  <a:tcPr marL="91450" marR="91450" marT="34300" marB="34300"/>
                </a:tc>
                <a:tc>
                  <a:txBody>
                    <a:bodyPr/>
                    <a:lstStyle/>
                    <a:p>
                      <a:pPr marL="0" marR="0" lvl="0" indent="0" algn="ctr" rtl="0">
                        <a:spcBef>
                          <a:spcPts val="0"/>
                        </a:spcBef>
                        <a:spcAft>
                          <a:spcPts val="0"/>
                        </a:spcAft>
                        <a:buNone/>
                      </a:pPr>
                      <a:r>
                        <a:rPr lang="en" sz="1200" b="1">
                          <a:latin typeface="Libre Baskerville"/>
                          <a:ea typeface="Libre Baskerville"/>
                          <a:cs typeface="Libre Baskerville"/>
                          <a:sym typeface="Libre Baskerville"/>
                        </a:rPr>
                        <a:t>2078/79</a:t>
                      </a:r>
                      <a:endParaRPr sz="1200" b="1">
                        <a:latin typeface="Libre Baskerville"/>
                        <a:ea typeface="Libre Baskerville"/>
                        <a:cs typeface="Libre Baskerville"/>
                        <a:sym typeface="Libre Baskerville"/>
                      </a:endParaRPr>
                    </a:p>
                  </a:txBody>
                  <a:tcPr marL="91450" marR="91450" marT="34300" marB="34300"/>
                </a:tc>
                <a:tc>
                  <a:txBody>
                    <a:bodyPr/>
                    <a:lstStyle/>
                    <a:p>
                      <a:pPr marL="0" marR="0" lvl="0" indent="0" algn="ctr" rtl="0">
                        <a:spcBef>
                          <a:spcPts val="0"/>
                        </a:spcBef>
                        <a:spcAft>
                          <a:spcPts val="0"/>
                        </a:spcAft>
                        <a:buNone/>
                      </a:pPr>
                      <a:r>
                        <a:rPr lang="en" sz="1200" b="1">
                          <a:latin typeface="Libre Baskerville"/>
                          <a:ea typeface="Libre Baskerville"/>
                          <a:cs typeface="Libre Baskerville"/>
                          <a:sym typeface="Libre Baskerville"/>
                        </a:rPr>
                        <a:t>2079/80</a:t>
                      </a:r>
                      <a:endParaRPr sz="1200" b="1">
                        <a:latin typeface="Libre Baskerville"/>
                        <a:ea typeface="Libre Baskerville"/>
                        <a:cs typeface="Libre Baskerville"/>
                        <a:sym typeface="Libre Baskerville"/>
                      </a:endParaRPr>
                    </a:p>
                  </a:txBody>
                  <a:tcPr marL="91450" marR="91450" marT="34300" marB="34300"/>
                </a:tc>
                <a:tc>
                  <a:txBody>
                    <a:bodyPr/>
                    <a:lstStyle/>
                    <a:p>
                      <a:pPr marL="0" marR="0" lvl="0" indent="0" algn="ctr" rtl="0">
                        <a:spcBef>
                          <a:spcPts val="0"/>
                        </a:spcBef>
                        <a:spcAft>
                          <a:spcPts val="0"/>
                        </a:spcAft>
                        <a:buNone/>
                      </a:pPr>
                      <a:r>
                        <a:rPr lang="en" sz="1200" b="1">
                          <a:latin typeface="Libre Baskerville"/>
                          <a:ea typeface="Libre Baskerville"/>
                          <a:cs typeface="Libre Baskerville"/>
                          <a:sym typeface="Libre Baskerville"/>
                        </a:rPr>
                        <a:t>2080/81</a:t>
                      </a:r>
                      <a:endParaRPr sz="1200" b="1">
                        <a:latin typeface="Libre Baskerville"/>
                        <a:ea typeface="Libre Baskerville"/>
                        <a:cs typeface="Libre Baskerville"/>
                        <a:sym typeface="Libre Baskerville"/>
                      </a:endParaRPr>
                    </a:p>
                  </a:txBody>
                  <a:tcPr marL="91450" marR="91450" marT="34300" marB="34300"/>
                </a:tc>
                <a:tc>
                  <a:txBody>
                    <a:bodyPr/>
                    <a:lstStyle/>
                    <a:p>
                      <a:pPr marL="0" marR="0" lvl="0" indent="0" algn="ctr" rtl="0">
                        <a:spcBef>
                          <a:spcPts val="0"/>
                        </a:spcBef>
                        <a:spcAft>
                          <a:spcPts val="0"/>
                        </a:spcAft>
                        <a:buNone/>
                      </a:pPr>
                      <a:r>
                        <a:rPr lang="en" sz="1200" b="1">
                          <a:latin typeface="Libre Baskerville"/>
                          <a:ea typeface="Libre Baskerville"/>
                          <a:cs typeface="Libre Baskerville"/>
                          <a:sym typeface="Libre Baskerville"/>
                        </a:rPr>
                        <a:t>2081/82</a:t>
                      </a:r>
                      <a:endParaRPr sz="1200" b="1">
                        <a:latin typeface="Libre Baskerville"/>
                        <a:ea typeface="Libre Baskerville"/>
                        <a:cs typeface="Libre Baskerville"/>
                        <a:sym typeface="Libre Baskerville"/>
                      </a:endParaRPr>
                    </a:p>
                  </a:txBody>
                  <a:tcPr marL="91450" marR="91450" marT="34300" marB="34300"/>
                </a:tc>
                <a:tc>
                  <a:txBody>
                    <a:bodyPr/>
                    <a:lstStyle/>
                    <a:p>
                      <a:pPr marL="0" marR="0" lvl="0" indent="0" algn="ctr" rtl="0">
                        <a:spcBef>
                          <a:spcPts val="0"/>
                        </a:spcBef>
                        <a:spcAft>
                          <a:spcPts val="0"/>
                        </a:spcAft>
                        <a:buNone/>
                      </a:pPr>
                      <a:r>
                        <a:rPr lang="en" sz="1200" b="1">
                          <a:latin typeface="Libre Baskerville"/>
                          <a:ea typeface="Libre Baskerville"/>
                          <a:cs typeface="Libre Baskerville"/>
                          <a:sym typeface="Libre Baskerville"/>
                        </a:rPr>
                        <a:t>2082/83</a:t>
                      </a:r>
                      <a:endParaRPr sz="1200" b="1">
                        <a:latin typeface="Libre Baskerville"/>
                        <a:ea typeface="Libre Baskerville"/>
                        <a:cs typeface="Libre Baskerville"/>
                        <a:sym typeface="Libre Baskerville"/>
                      </a:endParaRPr>
                    </a:p>
                  </a:txBody>
                  <a:tcPr marL="91450" marR="91450" marT="34300" marB="34300"/>
                </a:tc>
              </a:tr>
              <a:tr h="278125">
                <a:tc>
                  <a:txBody>
                    <a:bodyPr/>
                    <a:lstStyle/>
                    <a:p>
                      <a:pPr marL="0" marR="0" lvl="0" indent="0" algn="l" rtl="0">
                        <a:spcBef>
                          <a:spcPts val="0"/>
                        </a:spcBef>
                        <a:spcAft>
                          <a:spcPts val="0"/>
                        </a:spcAft>
                        <a:buNone/>
                      </a:pPr>
                      <a:r>
                        <a:rPr lang="en" sz="1200" b="1">
                          <a:latin typeface="Libre Baskerville"/>
                          <a:ea typeface="Libre Baskerville"/>
                          <a:cs typeface="Libre Baskerville"/>
                          <a:sym typeface="Libre Baskerville"/>
                        </a:rPr>
                        <a:t>Sales (In ‘000)</a:t>
                      </a:r>
                      <a:endParaRPr sz="1200" b="1">
                        <a:latin typeface="Libre Baskerville"/>
                        <a:ea typeface="Libre Baskerville"/>
                        <a:cs typeface="Libre Baskerville"/>
                        <a:sym typeface="Libre Baskerville"/>
                      </a:endParaRPr>
                    </a:p>
                  </a:txBody>
                  <a:tcPr marL="91450" marR="91450" marT="34300" marB="34300"/>
                </a:tc>
                <a:tc>
                  <a:txBody>
                    <a:bodyPr/>
                    <a:lstStyle/>
                    <a:p>
                      <a:pPr marL="0" marR="0" lvl="0" indent="0" algn="ctr" rtl="0">
                        <a:spcBef>
                          <a:spcPts val="0"/>
                        </a:spcBef>
                        <a:spcAft>
                          <a:spcPts val="0"/>
                        </a:spcAft>
                        <a:buNone/>
                      </a:pPr>
                      <a:r>
                        <a:rPr lang="en" sz="1200">
                          <a:latin typeface="Libre Baskerville"/>
                          <a:ea typeface="Libre Baskerville"/>
                          <a:cs typeface="Libre Baskerville"/>
                          <a:sym typeface="Libre Baskerville"/>
                        </a:rPr>
                        <a:t>20,172</a:t>
                      </a:r>
                      <a:endParaRPr sz="1200">
                        <a:latin typeface="Libre Baskerville"/>
                        <a:ea typeface="Libre Baskerville"/>
                        <a:cs typeface="Libre Baskerville"/>
                        <a:sym typeface="Libre Baskerville"/>
                      </a:endParaRPr>
                    </a:p>
                  </a:txBody>
                  <a:tcPr marL="91450" marR="91450" marT="34300" marB="34300"/>
                </a:tc>
                <a:tc>
                  <a:txBody>
                    <a:bodyPr/>
                    <a:lstStyle/>
                    <a:p>
                      <a:pPr marL="0" marR="0" lvl="0" indent="0" algn="ctr" rtl="0">
                        <a:spcBef>
                          <a:spcPts val="0"/>
                        </a:spcBef>
                        <a:spcAft>
                          <a:spcPts val="0"/>
                        </a:spcAft>
                        <a:buNone/>
                      </a:pPr>
                      <a:r>
                        <a:rPr lang="en" sz="1200">
                          <a:latin typeface="Libre Baskerville"/>
                          <a:ea typeface="Libre Baskerville"/>
                          <a:cs typeface="Libre Baskerville"/>
                          <a:sym typeface="Libre Baskerville"/>
                        </a:rPr>
                        <a:t>28,307</a:t>
                      </a:r>
                      <a:endParaRPr sz="1200">
                        <a:latin typeface="Libre Baskerville"/>
                        <a:ea typeface="Libre Baskerville"/>
                        <a:cs typeface="Libre Baskerville"/>
                        <a:sym typeface="Libre Baskerville"/>
                      </a:endParaRPr>
                    </a:p>
                  </a:txBody>
                  <a:tcPr marL="91450" marR="91450" marT="34300" marB="34300"/>
                </a:tc>
                <a:tc>
                  <a:txBody>
                    <a:bodyPr/>
                    <a:lstStyle/>
                    <a:p>
                      <a:pPr marL="0" marR="0" lvl="0" indent="0" algn="ctr" rtl="0">
                        <a:spcBef>
                          <a:spcPts val="0"/>
                        </a:spcBef>
                        <a:spcAft>
                          <a:spcPts val="0"/>
                        </a:spcAft>
                        <a:buNone/>
                      </a:pPr>
                      <a:r>
                        <a:rPr lang="en" sz="1200">
                          <a:latin typeface="Libre Baskerville"/>
                          <a:ea typeface="Libre Baskerville"/>
                          <a:cs typeface="Libre Baskerville"/>
                          <a:sym typeface="Libre Baskerville"/>
                        </a:rPr>
                        <a:t>33,968</a:t>
                      </a:r>
                      <a:endParaRPr sz="1200">
                        <a:latin typeface="Libre Baskerville"/>
                        <a:ea typeface="Libre Baskerville"/>
                        <a:cs typeface="Libre Baskerville"/>
                        <a:sym typeface="Libre Baskerville"/>
                      </a:endParaRPr>
                    </a:p>
                  </a:txBody>
                  <a:tcPr marL="91450" marR="91450" marT="34300" marB="34300"/>
                </a:tc>
                <a:tc>
                  <a:txBody>
                    <a:bodyPr/>
                    <a:lstStyle/>
                    <a:p>
                      <a:pPr marL="0" marR="0" lvl="0" indent="0" algn="ctr" rtl="0">
                        <a:spcBef>
                          <a:spcPts val="0"/>
                        </a:spcBef>
                        <a:spcAft>
                          <a:spcPts val="0"/>
                        </a:spcAft>
                        <a:buNone/>
                      </a:pPr>
                      <a:r>
                        <a:rPr lang="en" sz="1200">
                          <a:latin typeface="Libre Baskerville"/>
                          <a:ea typeface="Libre Baskerville"/>
                          <a:cs typeface="Libre Baskerville"/>
                          <a:sym typeface="Libre Baskerville"/>
                        </a:rPr>
                        <a:t>40,762</a:t>
                      </a:r>
                      <a:endParaRPr sz="1200">
                        <a:latin typeface="Libre Baskerville"/>
                        <a:ea typeface="Libre Baskerville"/>
                        <a:cs typeface="Libre Baskerville"/>
                        <a:sym typeface="Libre Baskerville"/>
                      </a:endParaRPr>
                    </a:p>
                  </a:txBody>
                  <a:tcPr marL="91450" marR="91450" marT="34300" marB="34300"/>
                </a:tc>
                <a:tc>
                  <a:txBody>
                    <a:bodyPr/>
                    <a:lstStyle/>
                    <a:p>
                      <a:pPr marL="0" marR="0" lvl="0" indent="0" algn="ctr" rtl="0">
                        <a:spcBef>
                          <a:spcPts val="0"/>
                        </a:spcBef>
                        <a:spcAft>
                          <a:spcPts val="0"/>
                        </a:spcAft>
                        <a:buNone/>
                      </a:pPr>
                      <a:r>
                        <a:rPr lang="en" sz="1200">
                          <a:latin typeface="Libre Baskerville"/>
                          <a:ea typeface="Libre Baskerville"/>
                          <a:cs typeface="Libre Baskerville"/>
                          <a:sym typeface="Libre Baskerville"/>
                        </a:rPr>
                        <a:t>48,914</a:t>
                      </a:r>
                      <a:endParaRPr sz="1200">
                        <a:latin typeface="Libre Baskerville"/>
                        <a:ea typeface="Libre Baskerville"/>
                        <a:cs typeface="Libre Baskerville"/>
                        <a:sym typeface="Libre Baskerville"/>
                      </a:endParaRPr>
                    </a:p>
                  </a:txBody>
                  <a:tcPr marL="91450" marR="91450" marT="34300" marB="34300"/>
                </a:tc>
              </a:tr>
              <a:tr h="278125">
                <a:tc>
                  <a:txBody>
                    <a:bodyPr/>
                    <a:lstStyle/>
                    <a:p>
                      <a:pPr marL="0" marR="0" lvl="0" indent="0" algn="l" rtl="0">
                        <a:spcBef>
                          <a:spcPts val="0"/>
                        </a:spcBef>
                        <a:spcAft>
                          <a:spcPts val="0"/>
                        </a:spcAft>
                        <a:buNone/>
                      </a:pPr>
                      <a:r>
                        <a:rPr lang="en" sz="1200" b="1">
                          <a:latin typeface="Libre Baskerville"/>
                          <a:ea typeface="Libre Baskerville"/>
                          <a:cs typeface="Libre Baskerville"/>
                          <a:sym typeface="Libre Baskerville"/>
                        </a:rPr>
                        <a:t>Net Profit</a:t>
                      </a:r>
                      <a:endParaRPr sz="1200" b="1">
                        <a:latin typeface="Libre Baskerville"/>
                        <a:ea typeface="Libre Baskerville"/>
                        <a:cs typeface="Libre Baskerville"/>
                        <a:sym typeface="Libre Baskerville"/>
                      </a:endParaRPr>
                    </a:p>
                  </a:txBody>
                  <a:tcPr marL="91450" marR="91450" marT="34300" marB="34300"/>
                </a:tc>
                <a:tc>
                  <a:txBody>
                    <a:bodyPr/>
                    <a:lstStyle/>
                    <a:p>
                      <a:pPr marL="0" marR="0" lvl="0" indent="0" algn="ctr" rtl="0">
                        <a:spcBef>
                          <a:spcPts val="0"/>
                        </a:spcBef>
                        <a:spcAft>
                          <a:spcPts val="0"/>
                        </a:spcAft>
                        <a:buNone/>
                      </a:pPr>
                      <a:r>
                        <a:rPr lang="en" sz="1200">
                          <a:latin typeface="Libre Baskerville"/>
                          <a:ea typeface="Libre Baskerville"/>
                          <a:cs typeface="Libre Baskerville"/>
                          <a:sym typeface="Libre Baskerville"/>
                        </a:rPr>
                        <a:t>919</a:t>
                      </a:r>
                      <a:endParaRPr sz="1200">
                        <a:latin typeface="Libre Baskerville"/>
                        <a:ea typeface="Libre Baskerville"/>
                        <a:cs typeface="Libre Baskerville"/>
                        <a:sym typeface="Libre Baskerville"/>
                      </a:endParaRPr>
                    </a:p>
                  </a:txBody>
                  <a:tcPr marL="91450" marR="91450" marT="34300" marB="34300"/>
                </a:tc>
                <a:tc>
                  <a:txBody>
                    <a:bodyPr/>
                    <a:lstStyle/>
                    <a:p>
                      <a:pPr marL="0" marR="0" lvl="0" indent="0" algn="ctr" rtl="0">
                        <a:spcBef>
                          <a:spcPts val="0"/>
                        </a:spcBef>
                        <a:spcAft>
                          <a:spcPts val="0"/>
                        </a:spcAft>
                        <a:buNone/>
                      </a:pPr>
                      <a:r>
                        <a:rPr lang="en" sz="1200">
                          <a:latin typeface="Libre Baskerville"/>
                          <a:ea typeface="Libre Baskerville"/>
                          <a:cs typeface="Libre Baskerville"/>
                          <a:sym typeface="Libre Baskerville"/>
                        </a:rPr>
                        <a:t>6,100</a:t>
                      </a:r>
                      <a:endParaRPr sz="1200">
                        <a:latin typeface="Libre Baskerville"/>
                        <a:ea typeface="Libre Baskerville"/>
                        <a:cs typeface="Libre Baskerville"/>
                        <a:sym typeface="Libre Baskerville"/>
                      </a:endParaRPr>
                    </a:p>
                  </a:txBody>
                  <a:tcPr marL="91450" marR="91450" marT="34300" marB="34300"/>
                </a:tc>
                <a:tc>
                  <a:txBody>
                    <a:bodyPr/>
                    <a:lstStyle/>
                    <a:p>
                      <a:pPr marL="0" marR="0" lvl="0" indent="0" algn="ctr" rtl="0">
                        <a:spcBef>
                          <a:spcPts val="0"/>
                        </a:spcBef>
                        <a:spcAft>
                          <a:spcPts val="0"/>
                        </a:spcAft>
                        <a:buNone/>
                      </a:pPr>
                      <a:r>
                        <a:rPr lang="en" sz="1200">
                          <a:latin typeface="Libre Baskerville"/>
                          <a:ea typeface="Libre Baskerville"/>
                          <a:cs typeface="Libre Baskerville"/>
                          <a:sym typeface="Libre Baskerville"/>
                        </a:rPr>
                        <a:t>8,103</a:t>
                      </a:r>
                      <a:endParaRPr sz="1200">
                        <a:latin typeface="Libre Baskerville"/>
                        <a:ea typeface="Libre Baskerville"/>
                        <a:cs typeface="Libre Baskerville"/>
                        <a:sym typeface="Libre Baskerville"/>
                      </a:endParaRPr>
                    </a:p>
                  </a:txBody>
                  <a:tcPr marL="91450" marR="91450" marT="34300" marB="34300"/>
                </a:tc>
                <a:tc>
                  <a:txBody>
                    <a:bodyPr/>
                    <a:lstStyle/>
                    <a:p>
                      <a:pPr marL="0" marR="0" lvl="0" indent="0" algn="ctr" rtl="0">
                        <a:spcBef>
                          <a:spcPts val="0"/>
                        </a:spcBef>
                        <a:spcAft>
                          <a:spcPts val="0"/>
                        </a:spcAft>
                        <a:buNone/>
                      </a:pPr>
                      <a:r>
                        <a:rPr lang="en" sz="1200">
                          <a:latin typeface="Libre Baskerville"/>
                          <a:ea typeface="Libre Baskerville"/>
                          <a:cs typeface="Libre Baskerville"/>
                          <a:sym typeface="Libre Baskerville"/>
                        </a:rPr>
                        <a:t>10,568</a:t>
                      </a:r>
                      <a:endParaRPr sz="1200">
                        <a:latin typeface="Libre Baskerville"/>
                        <a:ea typeface="Libre Baskerville"/>
                        <a:cs typeface="Libre Baskerville"/>
                        <a:sym typeface="Libre Baskerville"/>
                      </a:endParaRPr>
                    </a:p>
                  </a:txBody>
                  <a:tcPr marL="91450" marR="91450" marT="34300" marB="34300"/>
                </a:tc>
                <a:tc>
                  <a:txBody>
                    <a:bodyPr/>
                    <a:lstStyle/>
                    <a:p>
                      <a:pPr marL="0" marR="0" lvl="0" indent="0" algn="ctr" rtl="0">
                        <a:spcBef>
                          <a:spcPts val="0"/>
                        </a:spcBef>
                        <a:spcAft>
                          <a:spcPts val="0"/>
                        </a:spcAft>
                        <a:buNone/>
                      </a:pPr>
                      <a:r>
                        <a:rPr lang="en" sz="1200">
                          <a:latin typeface="Libre Baskerville"/>
                          <a:ea typeface="Libre Baskerville"/>
                          <a:cs typeface="Libre Baskerville"/>
                          <a:sym typeface="Libre Baskerville"/>
                        </a:rPr>
                        <a:t>14,243</a:t>
                      </a:r>
                      <a:endParaRPr sz="1200">
                        <a:latin typeface="Libre Baskerville"/>
                        <a:ea typeface="Libre Baskerville"/>
                        <a:cs typeface="Libre Baskerville"/>
                        <a:sym typeface="Libre Baskerville"/>
                      </a:endParaRPr>
                    </a:p>
                  </a:txBody>
                  <a:tcPr marL="91450" marR="91450" marT="34300" marB="34300"/>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Google Shape;177;p28"/>
          <p:cNvSpPr txBox="1">
            <a:spLocks noGrp="1"/>
          </p:cNvSpPr>
          <p:nvPr>
            <p:ph type="title"/>
          </p:nvPr>
        </p:nvSpPr>
        <p:spPr>
          <a:xfrm>
            <a:off x="304800" y="114300"/>
            <a:ext cx="8610600" cy="571500"/>
          </a:xfrm>
          <a:prstGeom prst="rect">
            <a:avLst/>
          </a:prstGeom>
          <a:solidFill>
            <a:schemeClr val="accent5"/>
          </a:solidFill>
          <a:ln>
            <a:noFill/>
          </a:ln>
        </p:spPr>
        <p:txBody>
          <a:bodyPr spcFirstLastPara="1" wrap="square" lIns="91425" tIns="45700" rIns="91425" bIns="91425" anchor="b" anchorCtr="0">
            <a:normAutofit fontScale="90000"/>
          </a:bodyPr>
          <a:lstStyle/>
          <a:p>
            <a:pPr marL="0" marR="0" lvl="0" indent="0" algn="l" rtl="0">
              <a:lnSpc>
                <a:spcPct val="100000"/>
              </a:lnSpc>
              <a:spcBef>
                <a:spcPts val="0"/>
              </a:spcBef>
              <a:spcAft>
                <a:spcPts val="0"/>
              </a:spcAft>
              <a:buClr>
                <a:schemeClr val="lt1"/>
              </a:buClr>
              <a:buSzPct val="148484"/>
              <a:buFont typeface="Garamond"/>
              <a:buNone/>
            </a:pPr>
            <a:r>
              <a:rPr lang="en" sz="3300">
                <a:solidFill>
                  <a:schemeClr val="lt1"/>
                </a:solidFill>
                <a:latin typeface="Garamond"/>
                <a:ea typeface="Garamond"/>
                <a:cs typeface="Garamond"/>
                <a:sym typeface="Garamond"/>
              </a:rPr>
              <a:t>Future Business Plan	</a:t>
            </a:r>
            <a:endParaRPr sz="3300">
              <a:solidFill>
                <a:schemeClr val="lt1"/>
              </a:solidFill>
              <a:latin typeface="Garamond"/>
              <a:ea typeface="Garamond"/>
              <a:cs typeface="Garamond"/>
              <a:sym typeface="Garamond"/>
            </a:endParaRPr>
          </a:p>
        </p:txBody>
      </p:sp>
      <p:sp>
        <p:nvSpPr>
          <p:cNvPr id="178" name="Google Shape;178;p28"/>
          <p:cNvSpPr txBox="1">
            <a:spLocks noGrp="1"/>
          </p:cNvSpPr>
          <p:nvPr>
            <p:ph type="body" idx="1"/>
          </p:nvPr>
        </p:nvSpPr>
        <p:spPr>
          <a:xfrm>
            <a:off x="304800" y="974741"/>
            <a:ext cx="8610600" cy="4114800"/>
          </a:xfrm>
          <a:prstGeom prst="rect">
            <a:avLst/>
          </a:prstGeom>
          <a:solidFill>
            <a:schemeClr val="lt1"/>
          </a:solidFill>
          <a:ln w="12700" cap="flat" cmpd="sng">
            <a:solidFill>
              <a:schemeClr val="accent2"/>
            </a:solidFill>
            <a:prstDash val="solid"/>
            <a:round/>
            <a:headEnd type="none" w="sm" len="sm"/>
            <a:tailEnd type="none" w="sm" len="sm"/>
          </a:ln>
        </p:spPr>
        <p:txBody>
          <a:bodyPr spcFirstLastPara="1" wrap="square" lIns="91425" tIns="45700" rIns="91425" bIns="45700" anchor="t" anchorCtr="0">
            <a:normAutofit/>
          </a:bodyPr>
          <a:lstStyle/>
          <a:p>
            <a:pPr marL="457200" lvl="0" indent="0" algn="l" rtl="0">
              <a:spcBef>
                <a:spcPts val="0"/>
              </a:spcBef>
              <a:spcAft>
                <a:spcPts val="0"/>
              </a:spcAft>
              <a:buNone/>
            </a:pPr>
            <a:endParaRPr sz="1200" b="1">
              <a:solidFill>
                <a:schemeClr val="dk1"/>
              </a:solidFill>
              <a:latin typeface="Libre Baskerville"/>
              <a:ea typeface="Libre Baskerville"/>
              <a:cs typeface="Libre Baskerville"/>
              <a:sym typeface="Libre Baskerville"/>
            </a:endParaRPr>
          </a:p>
          <a:p>
            <a:pPr marL="457200" lvl="0" indent="-304800" algn="l" rtl="0">
              <a:spcBef>
                <a:spcPts val="0"/>
              </a:spcBef>
              <a:spcAft>
                <a:spcPts val="0"/>
              </a:spcAft>
              <a:buClr>
                <a:schemeClr val="dk1"/>
              </a:buClr>
              <a:buSzPts val="1200"/>
              <a:buFont typeface="Libre Baskerville"/>
              <a:buAutoNum type="alphaUcPeriod"/>
            </a:pPr>
            <a:r>
              <a:rPr lang="en" sz="1200" b="1">
                <a:solidFill>
                  <a:schemeClr val="dk1"/>
                </a:solidFill>
                <a:latin typeface="Libre Baskerville"/>
                <a:ea typeface="Libre Baskerville"/>
                <a:cs typeface="Libre Baskerville"/>
                <a:sym typeface="Libre Baskerville"/>
              </a:rPr>
              <a:t>Livestock Farming (Year II)</a:t>
            </a:r>
            <a:endParaRPr sz="1200"/>
          </a:p>
          <a:p>
            <a:pPr marL="457200" lvl="0" indent="-304800" algn="l" rtl="0">
              <a:spcBef>
                <a:spcPts val="0"/>
              </a:spcBef>
              <a:spcAft>
                <a:spcPts val="0"/>
              </a:spcAft>
              <a:buClr>
                <a:schemeClr val="dk1"/>
              </a:buClr>
              <a:buSzPts val="1200"/>
              <a:buFont typeface="Libre Baskerville"/>
              <a:buChar char="●"/>
            </a:pPr>
            <a:r>
              <a:rPr lang="en" sz="1200">
                <a:solidFill>
                  <a:schemeClr val="dk1"/>
                </a:solidFill>
                <a:latin typeface="Libre Baskerville"/>
                <a:ea typeface="Libre Baskerville"/>
                <a:cs typeface="Libre Baskerville"/>
                <a:sym typeface="Libre Baskerville"/>
              </a:rPr>
              <a:t>Start and specialize in goat farming</a:t>
            </a:r>
            <a:endParaRPr sz="1200">
              <a:solidFill>
                <a:schemeClr val="dk1"/>
              </a:solidFill>
              <a:latin typeface="Libre Baskerville"/>
              <a:ea typeface="Libre Baskerville"/>
              <a:cs typeface="Libre Baskerville"/>
              <a:sym typeface="Libre Baskerville"/>
            </a:endParaRPr>
          </a:p>
          <a:p>
            <a:pPr marL="274320" lvl="0" indent="0" algn="l" rtl="0">
              <a:spcBef>
                <a:spcPts val="580"/>
              </a:spcBef>
              <a:spcAft>
                <a:spcPts val="0"/>
              </a:spcAft>
              <a:buNone/>
            </a:pPr>
            <a:endParaRPr sz="1200">
              <a:solidFill>
                <a:schemeClr val="dk1"/>
              </a:solidFill>
              <a:latin typeface="Libre Baskerville"/>
              <a:ea typeface="Libre Baskerville"/>
              <a:cs typeface="Libre Baskerville"/>
              <a:sym typeface="Libre Baskerville"/>
            </a:endParaRPr>
          </a:p>
          <a:p>
            <a:pPr marL="457200" lvl="0" indent="-304800" algn="l" rtl="0">
              <a:spcBef>
                <a:spcPts val="580"/>
              </a:spcBef>
              <a:spcAft>
                <a:spcPts val="0"/>
              </a:spcAft>
              <a:buClr>
                <a:schemeClr val="dk1"/>
              </a:buClr>
              <a:buSzPts val="1200"/>
              <a:buFont typeface="Libre Baskerville"/>
              <a:buAutoNum type="alphaUcPeriod"/>
            </a:pPr>
            <a:r>
              <a:rPr lang="en" sz="1200" b="1">
                <a:solidFill>
                  <a:schemeClr val="dk1"/>
                </a:solidFill>
                <a:latin typeface="Libre Baskerville"/>
                <a:ea typeface="Libre Baskerville"/>
                <a:cs typeface="Libre Baskerville"/>
                <a:sym typeface="Libre Baskerville"/>
              </a:rPr>
              <a:t>Sourcing (Year II)</a:t>
            </a:r>
            <a:endParaRPr sz="1200"/>
          </a:p>
          <a:p>
            <a:pPr marL="457200" lvl="0" indent="-304800" algn="l" rtl="0">
              <a:spcBef>
                <a:spcPts val="0"/>
              </a:spcBef>
              <a:spcAft>
                <a:spcPts val="0"/>
              </a:spcAft>
              <a:buClr>
                <a:schemeClr val="dk1"/>
              </a:buClr>
              <a:buSzPts val="1200"/>
              <a:buFont typeface="Libre Baskerville"/>
              <a:buChar char="●"/>
            </a:pPr>
            <a:r>
              <a:rPr lang="en" sz="1200">
                <a:solidFill>
                  <a:schemeClr val="dk1"/>
                </a:solidFill>
                <a:latin typeface="Libre Baskerville"/>
                <a:ea typeface="Libre Baskerville"/>
                <a:cs typeface="Libre Baskerville"/>
                <a:sym typeface="Libre Baskerville"/>
              </a:rPr>
              <a:t>Facilitate collection and transportation of crops produced in the communities to markets for consumption by end consumers or processing and value addition</a:t>
            </a:r>
            <a:endParaRPr sz="1200"/>
          </a:p>
          <a:p>
            <a:pPr marL="274320" lvl="0" indent="-166370" algn="l" rtl="0">
              <a:spcBef>
                <a:spcPts val="580"/>
              </a:spcBef>
              <a:spcAft>
                <a:spcPts val="0"/>
              </a:spcAft>
              <a:buSzPts val="1700"/>
              <a:buNone/>
            </a:pPr>
            <a:endParaRPr sz="1200"/>
          </a:p>
          <a:p>
            <a:pPr marL="457200" lvl="0" indent="-304800" algn="l" rtl="0">
              <a:spcBef>
                <a:spcPts val="580"/>
              </a:spcBef>
              <a:spcAft>
                <a:spcPts val="0"/>
              </a:spcAft>
              <a:buClr>
                <a:schemeClr val="dk1"/>
              </a:buClr>
              <a:buSzPts val="1200"/>
              <a:buFont typeface="Libre Baskerville"/>
              <a:buAutoNum type="alphaUcPeriod"/>
            </a:pPr>
            <a:r>
              <a:rPr lang="en" sz="1200" b="1">
                <a:solidFill>
                  <a:schemeClr val="dk1"/>
                </a:solidFill>
                <a:latin typeface="Libre Baskerville"/>
                <a:ea typeface="Libre Baskerville"/>
                <a:cs typeface="Libre Baskerville"/>
                <a:sym typeface="Libre Baskerville"/>
              </a:rPr>
              <a:t>Training Services (Year III)</a:t>
            </a:r>
            <a:endParaRPr sz="1200"/>
          </a:p>
          <a:p>
            <a:pPr marL="457200" lvl="0" indent="-304800" algn="l" rtl="0">
              <a:spcBef>
                <a:spcPts val="0"/>
              </a:spcBef>
              <a:spcAft>
                <a:spcPts val="0"/>
              </a:spcAft>
              <a:buClr>
                <a:schemeClr val="dk1"/>
              </a:buClr>
              <a:buSzPts val="1200"/>
              <a:buFont typeface="Libre Baskerville"/>
              <a:buChar char="●"/>
            </a:pPr>
            <a:r>
              <a:rPr lang="en" sz="1200">
                <a:solidFill>
                  <a:schemeClr val="dk1"/>
                </a:solidFill>
                <a:latin typeface="Libre Baskerville"/>
                <a:ea typeface="Libre Baskerville"/>
                <a:cs typeface="Libre Baskerville"/>
                <a:sym typeface="Libre Baskerville"/>
              </a:rPr>
              <a:t>Facilitate formal and informal training and workshops for communities, bank and financial institutions, agro entrepreneurs and enhancement of labor skills</a:t>
            </a:r>
            <a:endParaRPr sz="1200"/>
          </a:p>
          <a:p>
            <a:pPr marL="274320" lvl="0" indent="-274320" algn="l" rtl="0">
              <a:spcBef>
                <a:spcPts val="580"/>
              </a:spcBef>
              <a:spcAft>
                <a:spcPts val="0"/>
              </a:spcAft>
              <a:buSzPts val="1700"/>
              <a:buNone/>
            </a:pPr>
            <a:endParaRPr sz="1200" b="1"/>
          </a:p>
          <a:p>
            <a:pPr marL="457200" lvl="0" indent="-304800" algn="l" rtl="0">
              <a:spcBef>
                <a:spcPts val="580"/>
              </a:spcBef>
              <a:spcAft>
                <a:spcPts val="0"/>
              </a:spcAft>
              <a:buClr>
                <a:schemeClr val="dk1"/>
              </a:buClr>
              <a:buSzPts val="1200"/>
              <a:buFont typeface="Libre Baskerville"/>
              <a:buAutoNum type="alphaUcPeriod"/>
            </a:pPr>
            <a:r>
              <a:rPr lang="en" sz="1200" b="1">
                <a:solidFill>
                  <a:schemeClr val="dk1"/>
                </a:solidFill>
                <a:latin typeface="Libre Baskerville"/>
                <a:ea typeface="Libre Baskerville"/>
                <a:cs typeface="Libre Baskerville"/>
                <a:sym typeface="Libre Baskerville"/>
              </a:rPr>
              <a:t>Logistics (Year III)</a:t>
            </a:r>
            <a:endParaRPr sz="1200"/>
          </a:p>
          <a:p>
            <a:pPr marL="457200" lvl="0" indent="-304800" algn="l" rtl="0">
              <a:spcBef>
                <a:spcPts val="0"/>
              </a:spcBef>
              <a:spcAft>
                <a:spcPts val="0"/>
              </a:spcAft>
              <a:buClr>
                <a:schemeClr val="dk1"/>
              </a:buClr>
              <a:buSzPts val="1200"/>
              <a:buFont typeface="Libre Baskerville"/>
              <a:buChar char="●"/>
            </a:pPr>
            <a:r>
              <a:rPr lang="en" sz="1200">
                <a:solidFill>
                  <a:schemeClr val="dk1"/>
                </a:solidFill>
                <a:latin typeface="Libre Baskerville"/>
                <a:ea typeface="Libre Baskerville"/>
                <a:cs typeface="Libre Baskerville"/>
                <a:sym typeface="Libre Baskerville"/>
              </a:rPr>
              <a:t>Facilitate storage of crops produced in the communities to markets for consumption by end consumers or processing and value addition</a:t>
            </a:r>
            <a:endParaRPr b="1"/>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Google Shape;183;p29"/>
          <p:cNvSpPr txBox="1">
            <a:spLocks noGrp="1"/>
          </p:cNvSpPr>
          <p:nvPr>
            <p:ph type="title"/>
          </p:nvPr>
        </p:nvSpPr>
        <p:spPr>
          <a:xfrm>
            <a:off x="0" y="2070250"/>
            <a:ext cx="9144000" cy="730200"/>
          </a:xfrm>
          <a:prstGeom prst="rect">
            <a:avLst/>
          </a:prstGeom>
          <a:solidFill>
            <a:schemeClr val="accent5"/>
          </a:solidFill>
          <a:ln>
            <a:noFill/>
          </a:ln>
        </p:spPr>
        <p:txBody>
          <a:bodyPr spcFirstLastPara="1" wrap="square" lIns="91425" tIns="45700" rIns="91425" bIns="91425" anchor="b" anchorCtr="0">
            <a:normAutofit fontScale="90000"/>
          </a:bodyPr>
          <a:lstStyle/>
          <a:p>
            <a:pPr marL="0" marR="0" lvl="0" indent="0" algn="ctr" rtl="0">
              <a:lnSpc>
                <a:spcPct val="100000"/>
              </a:lnSpc>
              <a:spcBef>
                <a:spcPts val="0"/>
              </a:spcBef>
              <a:spcAft>
                <a:spcPts val="0"/>
              </a:spcAft>
              <a:buClr>
                <a:schemeClr val="lt1"/>
              </a:buClr>
              <a:buSzPct val="100000"/>
              <a:buFont typeface="Garamond"/>
              <a:buNone/>
            </a:pPr>
            <a:r>
              <a:rPr lang="en" sz="4900">
                <a:solidFill>
                  <a:schemeClr val="lt1"/>
                </a:solidFill>
                <a:latin typeface="Garamond"/>
                <a:ea typeface="Garamond"/>
                <a:cs typeface="Garamond"/>
                <a:sym typeface="Garamond"/>
              </a:rPr>
              <a:t>	</a:t>
            </a:r>
            <a:br>
              <a:rPr lang="en" sz="4900">
                <a:solidFill>
                  <a:schemeClr val="lt1"/>
                </a:solidFill>
                <a:latin typeface="Garamond"/>
                <a:ea typeface="Garamond"/>
                <a:cs typeface="Garamond"/>
                <a:sym typeface="Garamond"/>
              </a:rPr>
            </a:br>
            <a:r>
              <a:rPr lang="en" sz="4900">
                <a:solidFill>
                  <a:schemeClr val="lt1"/>
                </a:solidFill>
                <a:latin typeface="Garamond"/>
                <a:ea typeface="Garamond"/>
                <a:cs typeface="Garamond"/>
                <a:sym typeface="Garamond"/>
              </a:rPr>
              <a:t>    </a:t>
            </a:r>
            <a:r>
              <a:rPr lang="en" sz="4850">
                <a:solidFill>
                  <a:schemeClr val="lt1"/>
                </a:solidFill>
                <a:latin typeface="Garamond"/>
                <a:ea typeface="Garamond"/>
                <a:cs typeface="Garamond"/>
                <a:sym typeface="Garamond"/>
              </a:rPr>
              <a:t>Market Analysis</a:t>
            </a:r>
            <a:r>
              <a:rPr lang="en" sz="4850"/>
              <a:t>	</a:t>
            </a:r>
            <a:endParaRPr sz="485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sp>
        <p:nvSpPr>
          <p:cNvPr id="188" name="Google Shape;188;p30"/>
          <p:cNvSpPr txBox="1">
            <a:spLocks noGrp="1"/>
          </p:cNvSpPr>
          <p:nvPr>
            <p:ph type="title"/>
          </p:nvPr>
        </p:nvSpPr>
        <p:spPr>
          <a:xfrm>
            <a:off x="304800" y="114300"/>
            <a:ext cx="8610600" cy="571500"/>
          </a:xfrm>
          <a:prstGeom prst="rect">
            <a:avLst/>
          </a:prstGeom>
          <a:solidFill>
            <a:schemeClr val="accent5"/>
          </a:solidFill>
          <a:ln>
            <a:noFill/>
          </a:ln>
        </p:spPr>
        <p:txBody>
          <a:bodyPr spcFirstLastPara="1" wrap="square" lIns="91425" tIns="45700" rIns="91425" bIns="91425" anchor="b" anchorCtr="0">
            <a:noAutofit/>
          </a:bodyPr>
          <a:lstStyle/>
          <a:p>
            <a:pPr marL="0" marR="0" lvl="0" indent="0" algn="l" rtl="0">
              <a:lnSpc>
                <a:spcPct val="100000"/>
              </a:lnSpc>
              <a:spcBef>
                <a:spcPts val="0"/>
              </a:spcBef>
              <a:spcAft>
                <a:spcPts val="0"/>
              </a:spcAft>
              <a:buClr>
                <a:schemeClr val="lt1"/>
              </a:buClr>
              <a:buSzPts val="4410"/>
              <a:buFont typeface="Garamond"/>
              <a:buNone/>
            </a:pPr>
            <a:r>
              <a:rPr lang="en" sz="2770">
                <a:solidFill>
                  <a:schemeClr val="lt1"/>
                </a:solidFill>
                <a:latin typeface="Garamond"/>
                <a:ea typeface="Garamond"/>
                <a:cs typeface="Garamond"/>
                <a:sym typeface="Garamond"/>
              </a:rPr>
              <a:t>Vegetable &amp; Fruit Market Opportunity</a:t>
            </a:r>
            <a:r>
              <a:rPr lang="en" sz="2320"/>
              <a:t>	</a:t>
            </a:r>
            <a:endParaRPr sz="2320"/>
          </a:p>
        </p:txBody>
      </p:sp>
      <p:pic>
        <p:nvPicPr>
          <p:cNvPr id="189" name="Google Shape;189;p30"/>
          <p:cNvPicPr preferRelativeResize="0"/>
          <p:nvPr/>
        </p:nvPicPr>
        <p:blipFill rotWithShape="1">
          <a:blip r:embed="rId3">
            <a:alphaModFix/>
          </a:blip>
          <a:srcRect/>
          <a:stretch/>
        </p:blipFill>
        <p:spPr>
          <a:xfrm>
            <a:off x="304800" y="1237573"/>
            <a:ext cx="8534400" cy="3886200"/>
          </a:xfrm>
          <a:prstGeom prst="rect">
            <a:avLst/>
          </a:prstGeom>
          <a:noFill/>
          <a:ln>
            <a:noFill/>
          </a:ln>
        </p:spPr>
      </p:pic>
      <p:sp>
        <p:nvSpPr>
          <p:cNvPr id="190" name="Google Shape;190;p30"/>
          <p:cNvSpPr txBox="1"/>
          <p:nvPr/>
        </p:nvSpPr>
        <p:spPr>
          <a:xfrm>
            <a:off x="1173654" y="821277"/>
            <a:ext cx="6934200" cy="33870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 sz="1600" b="1">
                <a:solidFill>
                  <a:srgbClr val="243F8B"/>
                </a:solidFill>
                <a:latin typeface="Libre Baskerville"/>
                <a:ea typeface="Libre Baskerville"/>
                <a:cs typeface="Libre Baskerville"/>
                <a:sym typeface="Libre Baskerville"/>
              </a:rPr>
              <a:t>Chart 1: Vegetable Import (Quantity in Kg)</a:t>
            </a:r>
            <a:endParaRPr sz="1600" b="1">
              <a:solidFill>
                <a:srgbClr val="243F8B"/>
              </a:solidFill>
              <a:latin typeface="Libre Baskerville"/>
              <a:ea typeface="Libre Baskerville"/>
              <a:cs typeface="Libre Baskerville"/>
              <a:sym typeface="Libre Baskerville"/>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94"/>
        <p:cNvGrpSpPr/>
        <p:nvPr/>
      </p:nvGrpSpPr>
      <p:grpSpPr>
        <a:xfrm>
          <a:off x="0" y="0"/>
          <a:ext cx="0" cy="0"/>
          <a:chOff x="0" y="0"/>
          <a:chExt cx="0" cy="0"/>
        </a:xfrm>
      </p:grpSpPr>
      <p:sp>
        <p:nvSpPr>
          <p:cNvPr id="195" name="Google Shape;195;p31"/>
          <p:cNvSpPr txBox="1"/>
          <p:nvPr/>
        </p:nvSpPr>
        <p:spPr>
          <a:xfrm>
            <a:off x="1434745" y="821277"/>
            <a:ext cx="6934200" cy="36930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 sz="1600" b="1">
                <a:solidFill>
                  <a:srgbClr val="243F8B"/>
                </a:solidFill>
                <a:latin typeface="Libre Baskerville"/>
                <a:ea typeface="Libre Baskerville"/>
                <a:cs typeface="Libre Baskerville"/>
                <a:sym typeface="Libre Baskerville"/>
              </a:rPr>
              <a:t>Chart 2: </a:t>
            </a:r>
            <a:r>
              <a:rPr lang="en" sz="1800" b="1">
                <a:solidFill>
                  <a:srgbClr val="243F8B"/>
                </a:solidFill>
                <a:latin typeface="Libre Baskerville"/>
                <a:ea typeface="Libre Baskerville"/>
                <a:cs typeface="Libre Baskerville"/>
                <a:sym typeface="Libre Baskerville"/>
              </a:rPr>
              <a:t>Vegetable Import Value (In million, in NRs)</a:t>
            </a:r>
            <a:endParaRPr sz="1800" b="1">
              <a:solidFill>
                <a:srgbClr val="243F8B"/>
              </a:solidFill>
              <a:latin typeface="Libre Baskerville"/>
              <a:ea typeface="Libre Baskerville"/>
              <a:cs typeface="Libre Baskerville"/>
              <a:sym typeface="Libre Baskerville"/>
            </a:endParaRPr>
          </a:p>
        </p:txBody>
      </p:sp>
      <p:pic>
        <p:nvPicPr>
          <p:cNvPr id="196" name="Google Shape;196;p31"/>
          <p:cNvPicPr preferRelativeResize="0"/>
          <p:nvPr/>
        </p:nvPicPr>
        <p:blipFill rotWithShape="1">
          <a:blip r:embed="rId3">
            <a:alphaModFix/>
          </a:blip>
          <a:srcRect/>
          <a:stretch/>
        </p:blipFill>
        <p:spPr>
          <a:xfrm>
            <a:off x="304800" y="1273546"/>
            <a:ext cx="8610600" cy="3846900"/>
          </a:xfrm>
          <a:prstGeom prst="rect">
            <a:avLst/>
          </a:prstGeom>
          <a:noFill/>
          <a:ln>
            <a:noFill/>
          </a:ln>
        </p:spPr>
      </p:pic>
      <p:sp>
        <p:nvSpPr>
          <p:cNvPr id="197" name="Google Shape;197;p31"/>
          <p:cNvSpPr txBox="1">
            <a:spLocks noGrp="1"/>
          </p:cNvSpPr>
          <p:nvPr>
            <p:ph type="title"/>
          </p:nvPr>
        </p:nvSpPr>
        <p:spPr>
          <a:xfrm>
            <a:off x="304800" y="101250"/>
            <a:ext cx="8610600" cy="538500"/>
          </a:xfrm>
          <a:prstGeom prst="rect">
            <a:avLst/>
          </a:prstGeom>
          <a:solidFill>
            <a:schemeClr val="accent5"/>
          </a:solidFill>
          <a:ln>
            <a:noFill/>
          </a:ln>
        </p:spPr>
        <p:txBody>
          <a:bodyPr spcFirstLastPara="1" wrap="square" lIns="91425" tIns="45700" rIns="91425" bIns="91425" anchor="b" anchorCtr="0">
            <a:noAutofit/>
          </a:bodyPr>
          <a:lstStyle/>
          <a:p>
            <a:pPr marL="0" marR="0" lvl="0" indent="0" algn="l" rtl="0">
              <a:lnSpc>
                <a:spcPct val="100000"/>
              </a:lnSpc>
              <a:spcBef>
                <a:spcPts val="0"/>
              </a:spcBef>
              <a:spcAft>
                <a:spcPts val="0"/>
              </a:spcAft>
              <a:buClr>
                <a:schemeClr val="lt1"/>
              </a:buClr>
              <a:buSzPts val="4410"/>
              <a:buFont typeface="Garamond"/>
              <a:buNone/>
            </a:pPr>
            <a:r>
              <a:rPr lang="en" sz="2770">
                <a:solidFill>
                  <a:schemeClr val="lt1"/>
                </a:solidFill>
                <a:latin typeface="Garamond"/>
                <a:ea typeface="Garamond"/>
                <a:cs typeface="Garamond"/>
                <a:sym typeface="Garamond"/>
              </a:rPr>
              <a:t>Vegetable &amp; Fruit Market Opportunity</a:t>
            </a:r>
            <a:r>
              <a:rPr lang="en" sz="2320"/>
              <a:t>	</a:t>
            </a:r>
            <a:endParaRPr sz="232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sp>
        <p:nvSpPr>
          <p:cNvPr id="202" name="Google Shape;202;p32"/>
          <p:cNvSpPr txBox="1">
            <a:spLocks noGrp="1"/>
          </p:cNvSpPr>
          <p:nvPr>
            <p:ph type="title"/>
          </p:nvPr>
        </p:nvSpPr>
        <p:spPr>
          <a:xfrm>
            <a:off x="304800" y="114300"/>
            <a:ext cx="8610600" cy="571500"/>
          </a:xfrm>
          <a:prstGeom prst="rect">
            <a:avLst/>
          </a:prstGeom>
          <a:solidFill>
            <a:schemeClr val="accent5"/>
          </a:solidFill>
          <a:ln>
            <a:noFill/>
          </a:ln>
        </p:spPr>
        <p:txBody>
          <a:bodyPr spcFirstLastPara="1" wrap="square" lIns="91425" tIns="45700" rIns="91425" bIns="91425" anchor="b" anchorCtr="0">
            <a:normAutofit fontScale="90000"/>
          </a:bodyPr>
          <a:lstStyle/>
          <a:p>
            <a:pPr marL="0" marR="0" lvl="0" indent="0" algn="l" rtl="0">
              <a:lnSpc>
                <a:spcPct val="100000"/>
              </a:lnSpc>
              <a:spcBef>
                <a:spcPts val="0"/>
              </a:spcBef>
              <a:spcAft>
                <a:spcPts val="0"/>
              </a:spcAft>
              <a:buClr>
                <a:schemeClr val="lt1"/>
              </a:buClr>
              <a:buSzPct val="148484"/>
              <a:buFont typeface="Garamond"/>
              <a:buNone/>
            </a:pPr>
            <a:r>
              <a:rPr lang="en" sz="3300">
                <a:solidFill>
                  <a:schemeClr val="lt1"/>
                </a:solidFill>
                <a:latin typeface="Garamond"/>
                <a:ea typeface="Garamond"/>
                <a:cs typeface="Garamond"/>
                <a:sym typeface="Garamond"/>
              </a:rPr>
              <a:t>Market Analysis	</a:t>
            </a:r>
            <a:endParaRPr sz="3300">
              <a:solidFill>
                <a:schemeClr val="lt1"/>
              </a:solidFill>
              <a:latin typeface="Garamond"/>
              <a:ea typeface="Garamond"/>
              <a:cs typeface="Garamond"/>
              <a:sym typeface="Garamond"/>
            </a:endParaRPr>
          </a:p>
        </p:txBody>
      </p:sp>
      <p:sp>
        <p:nvSpPr>
          <p:cNvPr id="203" name="Google Shape;203;p32"/>
          <p:cNvSpPr txBox="1">
            <a:spLocks noGrp="1"/>
          </p:cNvSpPr>
          <p:nvPr>
            <p:ph type="body" idx="1"/>
          </p:nvPr>
        </p:nvSpPr>
        <p:spPr>
          <a:xfrm>
            <a:off x="304800" y="857250"/>
            <a:ext cx="8610600" cy="3797700"/>
          </a:xfrm>
          <a:prstGeom prst="rect">
            <a:avLst/>
          </a:prstGeom>
          <a:solidFill>
            <a:schemeClr val="lt1"/>
          </a:solidFill>
          <a:ln w="12700" cap="flat" cmpd="sng">
            <a:solidFill>
              <a:schemeClr val="accent2"/>
            </a:solidFill>
            <a:prstDash val="solid"/>
            <a:round/>
            <a:headEnd type="none" w="sm" len="sm"/>
            <a:tailEnd type="none" w="sm" len="sm"/>
          </a:ln>
        </p:spPr>
        <p:txBody>
          <a:bodyPr spcFirstLastPara="1" wrap="square" lIns="91425" tIns="45700" rIns="91425" bIns="45700" anchor="t" anchorCtr="0">
            <a:normAutofit fontScale="25000" lnSpcReduction="20000"/>
          </a:bodyPr>
          <a:lstStyle/>
          <a:p>
            <a:pPr marL="457200" lvl="0" indent="-304800" algn="l" rtl="0">
              <a:spcBef>
                <a:spcPts val="0"/>
              </a:spcBef>
              <a:spcAft>
                <a:spcPts val="0"/>
              </a:spcAft>
              <a:buClr>
                <a:schemeClr val="dk1"/>
              </a:buClr>
              <a:buSzPct val="100000"/>
              <a:buFont typeface="Libre Baskerville"/>
              <a:buChar char="●"/>
            </a:pPr>
            <a:r>
              <a:rPr lang="en" sz="4800">
                <a:solidFill>
                  <a:schemeClr val="dk1"/>
                </a:solidFill>
                <a:latin typeface="Libre Baskerville"/>
                <a:ea typeface="Libre Baskerville"/>
                <a:cs typeface="Libre Baskerville"/>
                <a:sym typeface="Libre Baskerville"/>
              </a:rPr>
              <a:t>Vegetable is a daily essential for both households and food markets and there is a huge unmet demand for domestic produce throughout Nepal. The market is currently met by cheaper and low quality Indian imports (as observed in the previous graphs). </a:t>
            </a:r>
            <a:endParaRPr sz="4800"/>
          </a:p>
          <a:p>
            <a:pPr marL="457200" lvl="0" indent="0" algn="l" rtl="0">
              <a:spcBef>
                <a:spcPts val="580"/>
              </a:spcBef>
              <a:spcAft>
                <a:spcPts val="0"/>
              </a:spcAft>
              <a:buNone/>
            </a:pPr>
            <a:endParaRPr sz="4800" b="1"/>
          </a:p>
          <a:p>
            <a:pPr marL="457200" lvl="0" indent="-304800" algn="l" rtl="0">
              <a:spcBef>
                <a:spcPts val="580"/>
              </a:spcBef>
              <a:spcAft>
                <a:spcPts val="0"/>
              </a:spcAft>
              <a:buClr>
                <a:schemeClr val="dk1"/>
              </a:buClr>
              <a:buSzPct val="100000"/>
              <a:buFont typeface="Libre Baskerville"/>
              <a:buChar char="●"/>
            </a:pPr>
            <a:r>
              <a:rPr lang="en" sz="4800" b="1">
                <a:solidFill>
                  <a:schemeClr val="dk1"/>
                </a:solidFill>
                <a:latin typeface="Libre Baskerville"/>
                <a:ea typeface="Libre Baskerville"/>
                <a:cs typeface="Libre Baskerville"/>
                <a:sym typeface="Libre Baskerville"/>
              </a:rPr>
              <a:t>Clearly it is over three billion rupees market and growing considering the import value only. </a:t>
            </a:r>
            <a:r>
              <a:rPr lang="en" sz="4800">
                <a:solidFill>
                  <a:schemeClr val="dk1"/>
                </a:solidFill>
                <a:latin typeface="Libre Baskerville"/>
                <a:ea typeface="Libre Baskerville"/>
                <a:cs typeface="Libre Baskerville"/>
                <a:sym typeface="Libre Baskerville"/>
              </a:rPr>
              <a:t>So there is a set market for vegetable and fruit items, particularly at major market centres. </a:t>
            </a:r>
            <a:endParaRPr sz="4800"/>
          </a:p>
          <a:p>
            <a:pPr marL="457200" lvl="0" indent="0" algn="l" rtl="0">
              <a:spcBef>
                <a:spcPts val="580"/>
              </a:spcBef>
              <a:spcAft>
                <a:spcPts val="0"/>
              </a:spcAft>
              <a:buNone/>
            </a:pPr>
            <a:endParaRPr sz="4800"/>
          </a:p>
          <a:p>
            <a:pPr marL="457200" lvl="0" indent="-304800" algn="l" rtl="0">
              <a:spcBef>
                <a:spcPts val="580"/>
              </a:spcBef>
              <a:spcAft>
                <a:spcPts val="0"/>
              </a:spcAft>
              <a:buClr>
                <a:schemeClr val="dk1"/>
              </a:buClr>
              <a:buSzPct val="100000"/>
              <a:buFont typeface="Libre Baskerville"/>
              <a:buChar char="●"/>
            </a:pPr>
            <a:r>
              <a:rPr lang="en" sz="4800">
                <a:solidFill>
                  <a:schemeClr val="dk1"/>
                </a:solidFill>
                <a:latin typeface="Libre Baskerville"/>
                <a:ea typeface="Libre Baskerville"/>
                <a:cs typeface="Libre Baskerville"/>
                <a:sym typeface="Libre Baskerville"/>
              </a:rPr>
              <a:t>Our nearest major market centres include </a:t>
            </a:r>
            <a:r>
              <a:rPr lang="en" sz="4800" b="1">
                <a:solidFill>
                  <a:schemeClr val="dk1"/>
                </a:solidFill>
                <a:latin typeface="Libre Baskerville"/>
                <a:ea typeface="Libre Baskerville"/>
                <a:cs typeface="Libre Baskerville"/>
                <a:sym typeface="Libre Baskerville"/>
              </a:rPr>
              <a:t>Kawasoti,</a:t>
            </a:r>
            <a:r>
              <a:rPr lang="en" sz="4800">
                <a:solidFill>
                  <a:schemeClr val="dk1"/>
                </a:solidFill>
                <a:latin typeface="Libre Baskerville"/>
                <a:ea typeface="Libre Baskerville"/>
                <a:cs typeface="Libre Baskerville"/>
                <a:sym typeface="Libre Baskerville"/>
              </a:rPr>
              <a:t> </a:t>
            </a:r>
            <a:r>
              <a:rPr lang="en" sz="4800" b="1">
                <a:solidFill>
                  <a:schemeClr val="dk1"/>
                </a:solidFill>
                <a:latin typeface="Libre Baskerville"/>
                <a:ea typeface="Libre Baskerville"/>
                <a:cs typeface="Libre Baskerville"/>
                <a:sym typeface="Libre Baskerville"/>
              </a:rPr>
              <a:t>Dumkibas, and Bardaghat</a:t>
            </a:r>
            <a:r>
              <a:rPr lang="en" sz="4800">
                <a:solidFill>
                  <a:schemeClr val="dk1"/>
                </a:solidFill>
                <a:latin typeface="Libre Baskerville"/>
                <a:ea typeface="Libre Baskerville"/>
                <a:cs typeface="Libre Baskerville"/>
                <a:sym typeface="Libre Baskerville"/>
              </a:rPr>
              <a:t>. There are other municipalities across the stretch of our production area, for instance, Devdaha, Sunwal and Gaindakot and many small settlements across the entire Narayanghat-Butwal stretch. </a:t>
            </a:r>
            <a:endParaRPr sz="4800"/>
          </a:p>
          <a:p>
            <a:pPr marL="457200" lvl="0" indent="0" algn="l" rtl="0">
              <a:spcBef>
                <a:spcPts val="580"/>
              </a:spcBef>
              <a:spcAft>
                <a:spcPts val="0"/>
              </a:spcAft>
              <a:buNone/>
            </a:pPr>
            <a:endParaRPr sz="4800"/>
          </a:p>
          <a:p>
            <a:pPr marL="457200" lvl="0" indent="-304800" algn="l" rtl="0">
              <a:spcBef>
                <a:spcPts val="580"/>
              </a:spcBef>
              <a:spcAft>
                <a:spcPts val="0"/>
              </a:spcAft>
              <a:buClr>
                <a:schemeClr val="dk1"/>
              </a:buClr>
              <a:buSzPct val="100000"/>
              <a:buFont typeface="Libre Baskerville"/>
              <a:buChar char="●"/>
            </a:pPr>
            <a:r>
              <a:rPr lang="en" sz="4800">
                <a:solidFill>
                  <a:schemeClr val="dk1"/>
                </a:solidFill>
                <a:latin typeface="Libre Baskerville"/>
                <a:ea typeface="Libre Baskerville"/>
                <a:cs typeface="Libre Baskerville"/>
                <a:sym typeface="Libre Baskerville"/>
              </a:rPr>
              <a:t>Chitwan and Butwal, two rapidly growing regions of Nepal, are another large market sources where demand is high and growing. </a:t>
            </a:r>
            <a:endParaRPr sz="4800"/>
          </a:p>
          <a:p>
            <a:pPr marL="457200" lvl="0" indent="0" algn="l" rtl="0">
              <a:spcBef>
                <a:spcPts val="580"/>
              </a:spcBef>
              <a:spcAft>
                <a:spcPts val="0"/>
              </a:spcAft>
              <a:buNone/>
            </a:pPr>
            <a:endParaRPr sz="4800" u="sng"/>
          </a:p>
          <a:p>
            <a:pPr marL="457200" lvl="0" indent="-304800" algn="l" rtl="0">
              <a:spcBef>
                <a:spcPts val="580"/>
              </a:spcBef>
              <a:spcAft>
                <a:spcPts val="0"/>
              </a:spcAft>
              <a:buClr>
                <a:schemeClr val="dk1"/>
              </a:buClr>
              <a:buSzPct val="100000"/>
              <a:buFont typeface="Libre Baskerville"/>
              <a:buChar char="●"/>
            </a:pPr>
            <a:r>
              <a:rPr lang="en" sz="4800">
                <a:solidFill>
                  <a:schemeClr val="dk1"/>
                </a:solidFill>
                <a:latin typeface="Libre Baskerville"/>
                <a:ea typeface="Libre Baskerville"/>
                <a:cs typeface="Libre Baskerville"/>
                <a:sym typeface="Libre Baskerville"/>
              </a:rPr>
              <a:t>Market linkage can easily be established with Kathmandu as well, but based on our market interaction,  the nearest markets will be adequate for our firm for at least next three years. This is because our product mix is wide, so nearest market centres will suffice.</a:t>
            </a:r>
            <a:endParaRPr sz="4800" b="1" u="sng"/>
          </a:p>
          <a:p>
            <a:pPr marL="274320" lvl="0" indent="-165560" algn="l" rtl="0">
              <a:spcBef>
                <a:spcPts val="580"/>
              </a:spcBef>
              <a:spcAft>
                <a:spcPts val="0"/>
              </a:spcAft>
              <a:buSzPct val="46041"/>
              <a:buFont typeface="Noto Sans Symbols"/>
              <a:buNone/>
            </a:pPr>
            <a:endParaRPr sz="4800"/>
          </a:p>
          <a:p>
            <a:pPr marL="274320" lvl="0" indent="-165560" algn="l" rtl="0">
              <a:spcBef>
                <a:spcPts val="580"/>
              </a:spcBef>
              <a:spcAft>
                <a:spcPts val="0"/>
              </a:spcAft>
              <a:buSzPct val="122777"/>
              <a:buNone/>
            </a:pPr>
            <a:endParaRPr/>
          </a:p>
          <a:p>
            <a:pPr marL="274320" lvl="0" indent="-165560" algn="l" rtl="0">
              <a:spcBef>
                <a:spcPts val="580"/>
              </a:spcBef>
              <a:spcAft>
                <a:spcPts val="1200"/>
              </a:spcAft>
              <a:buSzPct val="122777"/>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Google Shape;68;p15"/>
          <p:cNvSpPr txBox="1">
            <a:spLocks noGrp="1"/>
          </p:cNvSpPr>
          <p:nvPr>
            <p:ph type="title"/>
          </p:nvPr>
        </p:nvSpPr>
        <p:spPr>
          <a:xfrm>
            <a:off x="0" y="2018825"/>
            <a:ext cx="9144000" cy="781500"/>
          </a:xfrm>
          <a:prstGeom prst="rect">
            <a:avLst/>
          </a:prstGeom>
          <a:solidFill>
            <a:schemeClr val="accent5"/>
          </a:solidFill>
          <a:ln>
            <a:noFill/>
          </a:ln>
        </p:spPr>
        <p:txBody>
          <a:bodyPr spcFirstLastPara="1" wrap="square" lIns="91425" tIns="45700" rIns="91425" bIns="91425" anchor="b" anchorCtr="0">
            <a:normAutofit fontScale="90000"/>
          </a:bodyPr>
          <a:lstStyle/>
          <a:p>
            <a:pPr marL="0" lvl="0" indent="0" algn="ctr" rtl="0">
              <a:spcBef>
                <a:spcPts val="0"/>
              </a:spcBef>
              <a:spcAft>
                <a:spcPts val="0"/>
              </a:spcAft>
              <a:buClr>
                <a:schemeClr val="lt1"/>
              </a:buClr>
              <a:buSzPct val="100000"/>
              <a:buFont typeface="Garamond"/>
              <a:buNone/>
            </a:pPr>
            <a:r>
              <a:rPr lang="en" sz="4900">
                <a:solidFill>
                  <a:schemeClr val="lt1"/>
                </a:solidFill>
                <a:latin typeface="Garamond"/>
                <a:ea typeface="Garamond"/>
                <a:cs typeface="Garamond"/>
                <a:sym typeface="Garamond"/>
              </a:rPr>
              <a:t>	</a:t>
            </a:r>
            <a:br>
              <a:rPr lang="en" sz="4900">
                <a:solidFill>
                  <a:schemeClr val="lt1"/>
                </a:solidFill>
                <a:latin typeface="Garamond"/>
                <a:ea typeface="Garamond"/>
                <a:cs typeface="Garamond"/>
                <a:sym typeface="Garamond"/>
              </a:rPr>
            </a:br>
            <a:r>
              <a:rPr lang="en" sz="4900">
                <a:solidFill>
                  <a:schemeClr val="lt1"/>
                </a:solidFill>
                <a:latin typeface="Garamond"/>
                <a:ea typeface="Garamond"/>
                <a:cs typeface="Garamond"/>
                <a:sym typeface="Garamond"/>
              </a:rPr>
              <a:t>    Company Introduction</a:t>
            </a:r>
            <a:r>
              <a:rPr lang="en"/>
              <a:t>	</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07"/>
        <p:cNvGrpSpPr/>
        <p:nvPr/>
      </p:nvGrpSpPr>
      <p:grpSpPr>
        <a:xfrm>
          <a:off x="0" y="0"/>
          <a:ext cx="0" cy="0"/>
          <a:chOff x="0" y="0"/>
          <a:chExt cx="0" cy="0"/>
        </a:xfrm>
      </p:grpSpPr>
      <p:sp>
        <p:nvSpPr>
          <p:cNvPr id="208" name="Google Shape;208;p33"/>
          <p:cNvSpPr txBox="1">
            <a:spLocks noGrp="1"/>
          </p:cNvSpPr>
          <p:nvPr>
            <p:ph type="title"/>
          </p:nvPr>
        </p:nvSpPr>
        <p:spPr>
          <a:xfrm>
            <a:off x="304800" y="114300"/>
            <a:ext cx="8610600" cy="571500"/>
          </a:xfrm>
          <a:prstGeom prst="rect">
            <a:avLst/>
          </a:prstGeom>
          <a:solidFill>
            <a:schemeClr val="accent5"/>
          </a:solidFill>
          <a:ln>
            <a:noFill/>
          </a:ln>
        </p:spPr>
        <p:txBody>
          <a:bodyPr spcFirstLastPara="1" wrap="square" lIns="91425" tIns="45700" rIns="91425" bIns="91425" anchor="b" anchorCtr="0">
            <a:normAutofit fontScale="90000"/>
          </a:bodyPr>
          <a:lstStyle/>
          <a:p>
            <a:pPr marL="0" marR="0" lvl="0" indent="0" algn="l" rtl="0">
              <a:lnSpc>
                <a:spcPct val="100000"/>
              </a:lnSpc>
              <a:spcBef>
                <a:spcPts val="0"/>
              </a:spcBef>
              <a:spcAft>
                <a:spcPts val="0"/>
              </a:spcAft>
              <a:buClr>
                <a:schemeClr val="lt1"/>
              </a:buClr>
              <a:buSzPct val="148484"/>
              <a:buFont typeface="Garamond"/>
              <a:buNone/>
            </a:pPr>
            <a:r>
              <a:rPr lang="en" sz="3300">
                <a:solidFill>
                  <a:schemeClr val="lt1"/>
                </a:solidFill>
                <a:latin typeface="Garamond"/>
                <a:ea typeface="Garamond"/>
                <a:cs typeface="Garamond"/>
                <a:sym typeface="Garamond"/>
              </a:rPr>
              <a:t>Market Places	</a:t>
            </a:r>
            <a:endParaRPr sz="3300">
              <a:solidFill>
                <a:schemeClr val="lt1"/>
              </a:solidFill>
              <a:latin typeface="Garamond"/>
              <a:ea typeface="Garamond"/>
              <a:cs typeface="Garamond"/>
              <a:sym typeface="Garamond"/>
            </a:endParaRPr>
          </a:p>
        </p:txBody>
      </p:sp>
      <p:pic>
        <p:nvPicPr>
          <p:cNvPr id="209" name="Google Shape;209;p33" descr="C:\Users\DELL\Desktop\MadhyaBindu Docs\Business Plan\Narayanghat - Butwal Section.png"/>
          <p:cNvPicPr preferRelativeResize="0">
            <a:picLocks noGrp="1"/>
          </p:cNvPicPr>
          <p:nvPr>
            <p:ph type="body" idx="1"/>
          </p:nvPr>
        </p:nvPicPr>
        <p:blipFill rotWithShape="1">
          <a:blip r:embed="rId3">
            <a:alphaModFix/>
          </a:blip>
          <a:srcRect/>
          <a:stretch/>
        </p:blipFill>
        <p:spPr>
          <a:xfrm>
            <a:off x="304800" y="1582219"/>
            <a:ext cx="8534400" cy="3046931"/>
          </a:xfrm>
          <a:prstGeom prst="rect">
            <a:avLst/>
          </a:prstGeom>
          <a:noFill/>
          <a:ln>
            <a:noFill/>
          </a:ln>
        </p:spPr>
      </p:pic>
      <p:sp>
        <p:nvSpPr>
          <p:cNvPr id="210" name="Google Shape;210;p33"/>
          <p:cNvSpPr txBox="1"/>
          <p:nvPr/>
        </p:nvSpPr>
        <p:spPr>
          <a:xfrm>
            <a:off x="304800" y="800100"/>
            <a:ext cx="8610600" cy="5850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 sz="1600" b="1">
                <a:solidFill>
                  <a:schemeClr val="dk1"/>
                </a:solidFill>
                <a:latin typeface="Libre Baskerville"/>
                <a:ea typeface="Libre Baskerville"/>
                <a:cs typeface="Libre Baskerville"/>
                <a:sym typeface="Libre Baskerville"/>
              </a:rPr>
              <a:t>Market places (municipalities) across Narayanghat (Bharatpur) – Butwal Section (See black arrows):</a:t>
            </a:r>
            <a:endParaRPr sz="1600" b="1">
              <a:solidFill>
                <a:schemeClr val="dk1"/>
              </a:solidFill>
              <a:latin typeface="Libre Baskerville"/>
              <a:ea typeface="Libre Baskerville"/>
              <a:cs typeface="Libre Baskerville"/>
              <a:sym typeface="Libre Baskerville"/>
            </a:endParaRPr>
          </a:p>
        </p:txBody>
      </p:sp>
      <p:cxnSp>
        <p:nvCxnSpPr>
          <p:cNvPr id="211" name="Google Shape;211;p33"/>
          <p:cNvCxnSpPr/>
          <p:nvPr/>
        </p:nvCxnSpPr>
        <p:spPr>
          <a:xfrm>
            <a:off x="1143000" y="2800350"/>
            <a:ext cx="2362200" cy="571500"/>
          </a:xfrm>
          <a:prstGeom prst="straightConnector1">
            <a:avLst/>
          </a:prstGeom>
          <a:noFill/>
          <a:ln w="38100" cap="flat" cmpd="sng">
            <a:solidFill>
              <a:schemeClr val="dk1"/>
            </a:solidFill>
            <a:prstDash val="solid"/>
            <a:round/>
            <a:headEnd type="stealth" w="med" len="med"/>
            <a:tailEnd type="stealth" w="med" len="med"/>
          </a:ln>
          <a:effectLst>
            <a:outerShdw blurRad="38100" dist="25400" dir="5400000" algn="t" rotWithShape="0">
              <a:srgbClr val="000000">
                <a:alpha val="49803"/>
              </a:srgbClr>
            </a:outerShdw>
          </a:effectLst>
        </p:spPr>
      </p:cxnSp>
      <p:cxnSp>
        <p:nvCxnSpPr>
          <p:cNvPr id="212" name="Google Shape;212;p33"/>
          <p:cNvCxnSpPr/>
          <p:nvPr/>
        </p:nvCxnSpPr>
        <p:spPr>
          <a:xfrm flipH="1">
            <a:off x="4114800" y="2571750"/>
            <a:ext cx="3581400" cy="685800"/>
          </a:xfrm>
          <a:prstGeom prst="straightConnector1">
            <a:avLst/>
          </a:prstGeom>
          <a:noFill/>
          <a:ln w="38100" cap="flat" cmpd="sng">
            <a:solidFill>
              <a:schemeClr val="dk1"/>
            </a:solidFill>
            <a:prstDash val="solid"/>
            <a:round/>
            <a:headEnd type="none" w="sm" len="sm"/>
            <a:tailEnd type="stealth" w="med" len="med"/>
          </a:ln>
          <a:effectLst>
            <a:outerShdw blurRad="38100" dist="25400" dir="5400000" algn="t" rotWithShape="0">
              <a:srgbClr val="000000">
                <a:alpha val="49803"/>
              </a:srgbClr>
            </a:outerShdw>
          </a:effectLst>
        </p:spPr>
      </p:cxnSp>
      <p:cxnSp>
        <p:nvCxnSpPr>
          <p:cNvPr id="213" name="Google Shape;213;p33"/>
          <p:cNvCxnSpPr/>
          <p:nvPr/>
        </p:nvCxnSpPr>
        <p:spPr>
          <a:xfrm rot="-5400000" flipH="1">
            <a:off x="7724775" y="2543175"/>
            <a:ext cx="171450" cy="228600"/>
          </a:xfrm>
          <a:prstGeom prst="straightConnector1">
            <a:avLst/>
          </a:prstGeom>
          <a:noFill/>
          <a:ln w="38100" cap="flat" cmpd="sng">
            <a:solidFill>
              <a:schemeClr val="dk1"/>
            </a:solidFill>
            <a:prstDash val="solid"/>
            <a:round/>
            <a:headEnd type="none" w="sm" len="sm"/>
            <a:tailEnd type="stealth" w="med" len="med"/>
          </a:ln>
          <a:effectLst>
            <a:outerShdw blurRad="38100" dist="25400" dir="5400000" algn="t" rotWithShape="0">
              <a:srgbClr val="000000">
                <a:alpha val="49803"/>
              </a:srgbClr>
            </a:outerShdw>
          </a:effectLst>
        </p:spPr>
      </p:cxn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17"/>
        <p:cNvGrpSpPr/>
        <p:nvPr/>
      </p:nvGrpSpPr>
      <p:grpSpPr>
        <a:xfrm>
          <a:off x="0" y="0"/>
          <a:ext cx="0" cy="0"/>
          <a:chOff x="0" y="0"/>
          <a:chExt cx="0" cy="0"/>
        </a:xfrm>
      </p:grpSpPr>
      <p:sp>
        <p:nvSpPr>
          <p:cNvPr id="218" name="Google Shape;218;p34"/>
          <p:cNvSpPr txBox="1">
            <a:spLocks noGrp="1"/>
          </p:cNvSpPr>
          <p:nvPr>
            <p:ph type="title"/>
          </p:nvPr>
        </p:nvSpPr>
        <p:spPr>
          <a:xfrm>
            <a:off x="304800" y="114300"/>
            <a:ext cx="8610600" cy="571500"/>
          </a:xfrm>
          <a:prstGeom prst="rect">
            <a:avLst/>
          </a:prstGeom>
          <a:solidFill>
            <a:schemeClr val="accent5"/>
          </a:solidFill>
          <a:ln>
            <a:noFill/>
          </a:ln>
        </p:spPr>
        <p:txBody>
          <a:bodyPr spcFirstLastPara="1" wrap="square" lIns="91425" tIns="45700" rIns="91425" bIns="91425" anchor="b" anchorCtr="0">
            <a:normAutofit fontScale="90000"/>
          </a:bodyPr>
          <a:lstStyle/>
          <a:p>
            <a:pPr marL="0" marR="0" lvl="0" indent="0" algn="l" rtl="0">
              <a:lnSpc>
                <a:spcPct val="100000"/>
              </a:lnSpc>
              <a:spcBef>
                <a:spcPts val="0"/>
              </a:spcBef>
              <a:spcAft>
                <a:spcPts val="0"/>
              </a:spcAft>
              <a:buClr>
                <a:schemeClr val="lt1"/>
              </a:buClr>
              <a:buSzPct val="148484"/>
              <a:buFont typeface="Garamond"/>
              <a:buNone/>
            </a:pPr>
            <a:r>
              <a:rPr lang="en" sz="3300">
                <a:solidFill>
                  <a:schemeClr val="lt1"/>
                </a:solidFill>
                <a:latin typeface="Garamond"/>
                <a:ea typeface="Garamond"/>
                <a:cs typeface="Garamond"/>
                <a:sym typeface="Garamond"/>
              </a:rPr>
              <a:t>Market Linkage	</a:t>
            </a:r>
            <a:endParaRPr sz="3300">
              <a:solidFill>
                <a:schemeClr val="lt1"/>
              </a:solidFill>
              <a:latin typeface="Garamond"/>
              <a:ea typeface="Garamond"/>
              <a:cs typeface="Garamond"/>
              <a:sym typeface="Garamond"/>
            </a:endParaRPr>
          </a:p>
        </p:txBody>
      </p:sp>
      <p:sp>
        <p:nvSpPr>
          <p:cNvPr id="219" name="Google Shape;219;p34"/>
          <p:cNvSpPr txBox="1">
            <a:spLocks noGrp="1"/>
          </p:cNvSpPr>
          <p:nvPr>
            <p:ph type="body" idx="1"/>
          </p:nvPr>
        </p:nvSpPr>
        <p:spPr>
          <a:xfrm>
            <a:off x="304800" y="857250"/>
            <a:ext cx="8610600" cy="4114800"/>
          </a:xfrm>
          <a:prstGeom prst="rect">
            <a:avLst/>
          </a:prstGeom>
          <a:solidFill>
            <a:schemeClr val="lt1"/>
          </a:solidFill>
          <a:ln w="12700" cap="flat" cmpd="sng">
            <a:solidFill>
              <a:schemeClr val="accent2"/>
            </a:solidFill>
            <a:prstDash val="solid"/>
            <a:round/>
            <a:headEnd type="none" w="sm" len="sm"/>
            <a:tailEnd type="none" w="sm" len="sm"/>
          </a:ln>
        </p:spPr>
        <p:txBody>
          <a:bodyPr spcFirstLastPara="1" wrap="square" lIns="91425" tIns="45700" rIns="91425" bIns="45700" anchor="t" anchorCtr="0">
            <a:normAutofit fontScale="32500" lnSpcReduction="20000"/>
          </a:bodyPr>
          <a:lstStyle/>
          <a:p>
            <a:pPr marL="0" lvl="0" indent="0" algn="l" rtl="0">
              <a:spcBef>
                <a:spcPts val="0"/>
              </a:spcBef>
              <a:spcAft>
                <a:spcPts val="0"/>
              </a:spcAft>
              <a:buSzPct val="33233"/>
              <a:buNone/>
            </a:pPr>
            <a:endParaRPr sz="5115" dirty="0">
              <a:solidFill>
                <a:schemeClr val="dk1"/>
              </a:solidFill>
              <a:latin typeface="Libre Baskerville"/>
              <a:ea typeface="Libre Baskerville"/>
              <a:cs typeface="Libre Baskerville"/>
              <a:sym typeface="Libre Baskerville"/>
            </a:endParaRPr>
          </a:p>
          <a:p>
            <a:pPr marL="0" lvl="0" indent="0" algn="l" rtl="0">
              <a:spcBef>
                <a:spcPts val="0"/>
              </a:spcBef>
              <a:spcAft>
                <a:spcPts val="0"/>
              </a:spcAft>
              <a:buSzPct val="33233"/>
              <a:buNone/>
            </a:pPr>
            <a:r>
              <a:rPr lang="en" sz="5115" dirty="0">
                <a:solidFill>
                  <a:schemeClr val="dk1"/>
                </a:solidFill>
                <a:latin typeface="Libre Baskerville"/>
                <a:ea typeface="Libre Baskerville"/>
                <a:cs typeface="Libre Baskerville"/>
                <a:sym typeface="Libre Baskerville"/>
              </a:rPr>
              <a:t>There’s already an established market linkage with the nearest market centres. Following retailers and dealers have, in principal, agreed to buy the farm’s produce. </a:t>
            </a:r>
            <a:endParaRPr sz="5115" dirty="0">
              <a:solidFill>
                <a:schemeClr val="dk1"/>
              </a:solidFill>
              <a:latin typeface="Libre Baskerville"/>
              <a:ea typeface="Libre Baskerville"/>
              <a:cs typeface="Libre Baskerville"/>
              <a:sym typeface="Libre Baskerville"/>
            </a:endParaRPr>
          </a:p>
          <a:p>
            <a:pPr marL="0" lvl="0" indent="0" algn="l" rtl="0">
              <a:spcBef>
                <a:spcPts val="0"/>
              </a:spcBef>
              <a:spcAft>
                <a:spcPts val="0"/>
              </a:spcAft>
              <a:buSzPct val="33233"/>
              <a:buNone/>
            </a:pPr>
            <a:endParaRPr sz="5115" dirty="0">
              <a:solidFill>
                <a:schemeClr val="dk1"/>
              </a:solidFill>
              <a:latin typeface="Libre Baskerville"/>
              <a:ea typeface="Libre Baskerville"/>
              <a:cs typeface="Libre Baskerville"/>
              <a:sym typeface="Libre Baskerville"/>
            </a:endParaRPr>
          </a:p>
          <a:p>
            <a:pPr marL="0" lvl="0" indent="0" algn="l" rtl="0">
              <a:spcBef>
                <a:spcPts val="0"/>
              </a:spcBef>
              <a:spcAft>
                <a:spcPts val="0"/>
              </a:spcAft>
              <a:buSzPct val="33233"/>
              <a:buNone/>
            </a:pPr>
            <a:endParaRPr sz="5115" dirty="0">
              <a:solidFill>
                <a:schemeClr val="dk1"/>
              </a:solidFill>
              <a:latin typeface="Libre Baskerville"/>
              <a:ea typeface="Libre Baskerville"/>
              <a:cs typeface="Libre Baskerville"/>
              <a:sym typeface="Libre Baskerville"/>
            </a:endParaRPr>
          </a:p>
          <a:p>
            <a:pPr marL="274320" lvl="0" indent="-274320" algn="l" rtl="0">
              <a:spcBef>
                <a:spcPts val="580"/>
              </a:spcBef>
              <a:spcAft>
                <a:spcPts val="0"/>
              </a:spcAft>
              <a:buSzPct val="33233"/>
              <a:buNone/>
            </a:pPr>
            <a:endParaRPr sz="5115" dirty="0"/>
          </a:p>
          <a:p>
            <a:pPr marL="274320" lvl="0" indent="-274320" algn="l" rtl="0">
              <a:spcBef>
                <a:spcPts val="580"/>
              </a:spcBef>
              <a:spcAft>
                <a:spcPts val="0"/>
              </a:spcAft>
              <a:buSzPct val="33233"/>
              <a:buNone/>
            </a:pPr>
            <a:r>
              <a:rPr lang="en" sz="5115" dirty="0">
                <a:solidFill>
                  <a:schemeClr val="dk1"/>
                </a:solidFill>
                <a:latin typeface="Libre Baskerville"/>
                <a:ea typeface="Libre Baskerville"/>
                <a:cs typeface="Libre Baskerville"/>
                <a:sym typeface="Libre Baskerville"/>
              </a:rPr>
              <a:t>	</a:t>
            </a:r>
            <a:endParaRPr sz="5115" dirty="0"/>
          </a:p>
          <a:p>
            <a:pPr marL="274320" lvl="0" indent="-274320" algn="l" rtl="0">
              <a:spcBef>
                <a:spcPts val="580"/>
              </a:spcBef>
              <a:spcAft>
                <a:spcPts val="0"/>
              </a:spcAft>
              <a:buSzPct val="33233"/>
              <a:buNone/>
            </a:pPr>
            <a:endParaRPr sz="5115" dirty="0">
              <a:solidFill>
                <a:schemeClr val="dk1"/>
              </a:solidFill>
              <a:latin typeface="Libre Baskerville"/>
              <a:ea typeface="Libre Baskerville"/>
              <a:cs typeface="Libre Baskerville"/>
              <a:sym typeface="Libre Baskerville"/>
            </a:endParaRPr>
          </a:p>
          <a:p>
            <a:pPr marL="274320" lvl="0" indent="-274320" algn="l" rtl="0">
              <a:spcBef>
                <a:spcPts val="580"/>
              </a:spcBef>
              <a:spcAft>
                <a:spcPts val="0"/>
              </a:spcAft>
              <a:buSzPct val="33233"/>
              <a:buNone/>
            </a:pPr>
            <a:endParaRPr sz="5115" dirty="0">
              <a:solidFill>
                <a:schemeClr val="dk1"/>
              </a:solidFill>
              <a:latin typeface="Libre Baskerville"/>
              <a:ea typeface="Libre Baskerville"/>
              <a:cs typeface="Libre Baskerville"/>
              <a:sym typeface="Libre Baskerville"/>
            </a:endParaRPr>
          </a:p>
          <a:p>
            <a:pPr marL="274320" lvl="0" indent="-274320" algn="l" rtl="0">
              <a:spcBef>
                <a:spcPts val="580"/>
              </a:spcBef>
              <a:spcAft>
                <a:spcPts val="0"/>
              </a:spcAft>
              <a:buSzPct val="33233"/>
              <a:buNone/>
            </a:pPr>
            <a:endParaRPr sz="5115" dirty="0">
              <a:solidFill>
                <a:schemeClr val="dk1"/>
              </a:solidFill>
              <a:latin typeface="Libre Baskerville"/>
              <a:ea typeface="Libre Baskerville"/>
              <a:cs typeface="Libre Baskerville"/>
              <a:sym typeface="Libre Baskerville"/>
            </a:endParaRPr>
          </a:p>
          <a:p>
            <a:pPr marL="274320" lvl="0" indent="-274320" algn="l" rtl="0">
              <a:spcBef>
                <a:spcPts val="580"/>
              </a:spcBef>
              <a:spcAft>
                <a:spcPts val="0"/>
              </a:spcAft>
              <a:buSzPct val="33233"/>
              <a:buNone/>
            </a:pPr>
            <a:r>
              <a:rPr lang="en" sz="5115" dirty="0" smtClean="0">
                <a:solidFill>
                  <a:schemeClr val="dk1"/>
                </a:solidFill>
                <a:latin typeface="Libre Baskerville"/>
                <a:ea typeface="Libre Baskerville"/>
                <a:cs typeface="Libre Baskerville"/>
                <a:sym typeface="Libre Baskerville"/>
              </a:rPr>
              <a:t>More </a:t>
            </a:r>
            <a:r>
              <a:rPr lang="en" sz="5115" dirty="0">
                <a:solidFill>
                  <a:schemeClr val="dk1"/>
                </a:solidFill>
                <a:latin typeface="Libre Baskerville"/>
                <a:ea typeface="Libre Baskerville"/>
                <a:cs typeface="Libre Baskerville"/>
                <a:sym typeface="Libre Baskerville"/>
              </a:rPr>
              <a:t>business partnerships will be established once farm begins its operations.</a:t>
            </a:r>
            <a:endParaRPr b="1" u="sng" dirty="0"/>
          </a:p>
          <a:p>
            <a:pPr marL="274320" lvl="0" indent="-274320" algn="l" rtl="0">
              <a:spcBef>
                <a:spcPts val="580"/>
              </a:spcBef>
              <a:spcAft>
                <a:spcPts val="0"/>
              </a:spcAft>
              <a:buSzPct val="122777"/>
              <a:buNone/>
            </a:pPr>
            <a:endParaRPr b="1" u="sng" dirty="0"/>
          </a:p>
          <a:p>
            <a:pPr marL="274320" lvl="0" indent="-144510" algn="l" rtl="0">
              <a:spcBef>
                <a:spcPts val="580"/>
              </a:spcBef>
              <a:spcAft>
                <a:spcPts val="0"/>
              </a:spcAft>
              <a:buSzPct val="122777"/>
              <a:buFont typeface="Noto Sans Symbols"/>
              <a:buNone/>
            </a:pPr>
            <a:endParaRPr dirty="0"/>
          </a:p>
          <a:p>
            <a:pPr marL="274320" lvl="0" indent="-144510" algn="l" rtl="0">
              <a:spcBef>
                <a:spcPts val="580"/>
              </a:spcBef>
              <a:spcAft>
                <a:spcPts val="0"/>
              </a:spcAft>
              <a:buSzPct val="122777"/>
              <a:buNone/>
            </a:pPr>
            <a:endParaRPr dirty="0"/>
          </a:p>
          <a:p>
            <a:pPr marL="274320" lvl="0" indent="-144510" algn="l" rtl="0">
              <a:spcBef>
                <a:spcPts val="580"/>
              </a:spcBef>
              <a:spcAft>
                <a:spcPts val="1200"/>
              </a:spcAft>
              <a:buSzPct val="122777"/>
              <a:buNone/>
            </a:pPr>
            <a:endParaRPr dirty="0"/>
          </a:p>
        </p:txBody>
      </p:sp>
      <p:graphicFrame>
        <p:nvGraphicFramePr>
          <p:cNvPr id="220" name="Google Shape;220;p34"/>
          <p:cNvGraphicFramePr/>
          <p:nvPr>
            <p:extLst>
              <p:ext uri="{D42A27DB-BD31-4B8C-83A1-F6EECF244321}">
                <p14:modId xmlns:p14="http://schemas.microsoft.com/office/powerpoint/2010/main" val="3231937453"/>
              </p:ext>
            </p:extLst>
          </p:nvPr>
        </p:nvGraphicFramePr>
        <p:xfrm>
          <a:off x="952500" y="2149730"/>
          <a:ext cx="7239000" cy="1645800"/>
        </p:xfrm>
        <a:graphic>
          <a:graphicData uri="http://schemas.openxmlformats.org/drawingml/2006/table">
            <a:tbl>
              <a:tblPr>
                <a:noFill/>
                <a:tableStyleId>{1EEEB072-EF05-4281-BFE3-D7E0665A084E}</a:tableStyleId>
              </a:tblPr>
              <a:tblGrid>
                <a:gridCol w="851925"/>
                <a:gridCol w="6387075"/>
              </a:tblGrid>
              <a:tr h="381000">
                <a:tc>
                  <a:txBody>
                    <a:bodyPr/>
                    <a:lstStyle/>
                    <a:p>
                      <a:pPr marL="0" marR="0" lvl="0" indent="0" algn="ctr" rtl="0">
                        <a:lnSpc>
                          <a:spcPct val="100000"/>
                        </a:lnSpc>
                        <a:spcBef>
                          <a:spcPts val="0"/>
                        </a:spcBef>
                        <a:spcAft>
                          <a:spcPts val="0"/>
                        </a:spcAft>
                        <a:buClr>
                          <a:schemeClr val="lt1"/>
                        </a:buClr>
                        <a:buSzPts val="4900"/>
                        <a:buFont typeface="Garamond"/>
                        <a:buNone/>
                      </a:pPr>
                      <a:r>
                        <a:rPr lang="en" sz="1800" dirty="0">
                          <a:solidFill>
                            <a:schemeClr val="lt1"/>
                          </a:solidFill>
                          <a:latin typeface="Garamond"/>
                          <a:ea typeface="Garamond"/>
                          <a:cs typeface="Garamond"/>
                          <a:sym typeface="Garamond"/>
                        </a:rPr>
                        <a:t>S. No</a:t>
                      </a:r>
                      <a:endParaRPr sz="1800" dirty="0">
                        <a:solidFill>
                          <a:schemeClr val="lt1"/>
                        </a:solidFill>
                        <a:latin typeface="Garamond"/>
                        <a:ea typeface="Garamond"/>
                        <a:cs typeface="Garamond"/>
                        <a:sym typeface="Garamond"/>
                      </a:endParaRPr>
                    </a:p>
                  </a:txBody>
                  <a:tcPr marL="91425" marR="91425" marT="91425" marB="91425" anchor="ctr">
                    <a:solidFill>
                      <a:schemeClr val="accent5"/>
                    </a:solidFill>
                  </a:tcPr>
                </a:tc>
                <a:tc>
                  <a:txBody>
                    <a:bodyPr/>
                    <a:lstStyle/>
                    <a:p>
                      <a:pPr marL="0" marR="0" lvl="0" indent="0" algn="ctr" rtl="0">
                        <a:lnSpc>
                          <a:spcPct val="100000"/>
                        </a:lnSpc>
                        <a:spcBef>
                          <a:spcPts val="0"/>
                        </a:spcBef>
                        <a:spcAft>
                          <a:spcPts val="0"/>
                        </a:spcAft>
                        <a:buClr>
                          <a:schemeClr val="lt1"/>
                        </a:buClr>
                        <a:buSzPts val="4900"/>
                        <a:buFont typeface="Garamond"/>
                        <a:buNone/>
                      </a:pPr>
                      <a:r>
                        <a:rPr lang="en" sz="1800">
                          <a:solidFill>
                            <a:schemeClr val="lt1"/>
                          </a:solidFill>
                          <a:latin typeface="Garamond"/>
                          <a:ea typeface="Garamond"/>
                          <a:cs typeface="Garamond"/>
                          <a:sym typeface="Garamond"/>
                        </a:rPr>
                        <a:t>Name of retailers/dealers</a:t>
                      </a:r>
                      <a:endParaRPr sz="1800">
                        <a:solidFill>
                          <a:schemeClr val="lt1"/>
                        </a:solidFill>
                        <a:latin typeface="Garamond"/>
                        <a:ea typeface="Garamond"/>
                        <a:cs typeface="Garamond"/>
                        <a:sym typeface="Garamond"/>
                      </a:endParaRPr>
                    </a:p>
                  </a:txBody>
                  <a:tcPr marL="91425" marR="91425" marT="91425" marB="91425" anchor="ctr">
                    <a:solidFill>
                      <a:schemeClr val="accent5"/>
                    </a:solidFill>
                  </a:tcPr>
                </a:tc>
              </a:tr>
              <a:tr h="381000">
                <a:tc>
                  <a:txBody>
                    <a:bodyPr/>
                    <a:lstStyle/>
                    <a:p>
                      <a:pPr marL="0" lvl="0" indent="0" algn="ctr" rtl="0">
                        <a:spcBef>
                          <a:spcPts val="0"/>
                        </a:spcBef>
                        <a:spcAft>
                          <a:spcPts val="0"/>
                        </a:spcAft>
                        <a:buNone/>
                      </a:pPr>
                      <a:r>
                        <a:rPr lang="en">
                          <a:latin typeface="Libre Baskerville"/>
                          <a:ea typeface="Libre Baskerville"/>
                          <a:cs typeface="Libre Baskerville"/>
                          <a:sym typeface="Libre Baskerville"/>
                        </a:rPr>
                        <a:t>1</a:t>
                      </a:r>
                      <a:endParaRPr>
                        <a:latin typeface="Libre Baskerville"/>
                        <a:ea typeface="Libre Baskerville"/>
                        <a:cs typeface="Libre Baskerville"/>
                        <a:sym typeface="Libre Baskerville"/>
                      </a:endParaRPr>
                    </a:p>
                  </a:txBody>
                  <a:tcPr marL="91425" marR="91425" marT="91425" marB="91425"/>
                </a:tc>
                <a:tc>
                  <a:txBody>
                    <a:bodyPr/>
                    <a:lstStyle/>
                    <a:p>
                      <a:pPr marL="0" lvl="0" indent="0" algn="ctr" rtl="0">
                        <a:spcBef>
                          <a:spcPts val="0"/>
                        </a:spcBef>
                        <a:spcAft>
                          <a:spcPts val="0"/>
                        </a:spcAft>
                        <a:buNone/>
                      </a:pPr>
                      <a:endParaRPr>
                        <a:latin typeface="Libre Baskerville"/>
                        <a:ea typeface="Libre Baskerville"/>
                        <a:cs typeface="Libre Baskerville"/>
                        <a:sym typeface="Libre Baskerville"/>
                      </a:endParaRPr>
                    </a:p>
                  </a:txBody>
                  <a:tcPr marL="91425" marR="91425" marT="91425" marB="91425"/>
                </a:tc>
              </a:tr>
              <a:tr h="381000">
                <a:tc>
                  <a:txBody>
                    <a:bodyPr/>
                    <a:lstStyle/>
                    <a:p>
                      <a:pPr marL="0" lvl="0" indent="0" algn="ctr" rtl="0">
                        <a:spcBef>
                          <a:spcPts val="0"/>
                        </a:spcBef>
                        <a:spcAft>
                          <a:spcPts val="0"/>
                        </a:spcAft>
                        <a:buNone/>
                      </a:pPr>
                      <a:r>
                        <a:rPr lang="en">
                          <a:latin typeface="Libre Baskerville"/>
                          <a:ea typeface="Libre Baskerville"/>
                          <a:cs typeface="Libre Baskerville"/>
                          <a:sym typeface="Libre Baskerville"/>
                        </a:rPr>
                        <a:t>2</a:t>
                      </a:r>
                      <a:endParaRPr>
                        <a:latin typeface="Libre Baskerville"/>
                        <a:ea typeface="Libre Baskerville"/>
                        <a:cs typeface="Libre Baskerville"/>
                        <a:sym typeface="Libre Baskerville"/>
                      </a:endParaRPr>
                    </a:p>
                  </a:txBody>
                  <a:tcPr marL="91425" marR="91425" marT="91425" marB="91425"/>
                </a:tc>
                <a:tc>
                  <a:txBody>
                    <a:bodyPr/>
                    <a:lstStyle/>
                    <a:p>
                      <a:pPr marL="0" lvl="0" indent="0" algn="ctr" rtl="0">
                        <a:spcBef>
                          <a:spcPts val="0"/>
                        </a:spcBef>
                        <a:spcAft>
                          <a:spcPts val="0"/>
                        </a:spcAft>
                        <a:buNone/>
                      </a:pPr>
                      <a:endParaRPr>
                        <a:latin typeface="Libre Baskerville"/>
                        <a:ea typeface="Libre Baskerville"/>
                        <a:cs typeface="Libre Baskerville"/>
                        <a:sym typeface="Libre Baskerville"/>
                      </a:endParaRPr>
                    </a:p>
                  </a:txBody>
                  <a:tcPr marL="91425" marR="91425" marT="91425" marB="91425"/>
                </a:tc>
              </a:tr>
              <a:tr h="381000">
                <a:tc>
                  <a:txBody>
                    <a:bodyPr/>
                    <a:lstStyle/>
                    <a:p>
                      <a:pPr marL="0" lvl="0" indent="0" algn="ctr" rtl="0">
                        <a:spcBef>
                          <a:spcPts val="0"/>
                        </a:spcBef>
                        <a:spcAft>
                          <a:spcPts val="0"/>
                        </a:spcAft>
                        <a:buNone/>
                      </a:pPr>
                      <a:r>
                        <a:rPr lang="en">
                          <a:latin typeface="Libre Baskerville"/>
                          <a:ea typeface="Libre Baskerville"/>
                          <a:cs typeface="Libre Baskerville"/>
                          <a:sym typeface="Libre Baskerville"/>
                        </a:rPr>
                        <a:t>3</a:t>
                      </a:r>
                      <a:endParaRPr>
                        <a:latin typeface="Libre Baskerville"/>
                        <a:ea typeface="Libre Baskerville"/>
                        <a:cs typeface="Libre Baskerville"/>
                        <a:sym typeface="Libre Baskerville"/>
                      </a:endParaRPr>
                    </a:p>
                  </a:txBody>
                  <a:tcPr marL="91425" marR="91425" marT="91425" marB="91425"/>
                </a:tc>
                <a:tc>
                  <a:txBody>
                    <a:bodyPr/>
                    <a:lstStyle/>
                    <a:p>
                      <a:pPr marL="0" lvl="0" indent="0" algn="ctr" rtl="0">
                        <a:spcBef>
                          <a:spcPts val="0"/>
                        </a:spcBef>
                        <a:spcAft>
                          <a:spcPts val="0"/>
                        </a:spcAft>
                        <a:buNone/>
                      </a:pPr>
                      <a:endParaRPr dirty="0">
                        <a:latin typeface="Libre Baskerville"/>
                        <a:ea typeface="Libre Baskerville"/>
                        <a:cs typeface="Libre Baskerville"/>
                        <a:sym typeface="Libre Baskerville"/>
                      </a:endParaRPr>
                    </a:p>
                  </a:txBody>
                  <a:tcPr marL="91425" marR="91425" marT="91425" marB="91425"/>
                </a:tc>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24"/>
        <p:cNvGrpSpPr/>
        <p:nvPr/>
      </p:nvGrpSpPr>
      <p:grpSpPr>
        <a:xfrm>
          <a:off x="0" y="0"/>
          <a:ext cx="0" cy="0"/>
          <a:chOff x="0" y="0"/>
          <a:chExt cx="0" cy="0"/>
        </a:xfrm>
      </p:grpSpPr>
      <p:sp>
        <p:nvSpPr>
          <p:cNvPr id="225" name="Google Shape;225;p35"/>
          <p:cNvSpPr txBox="1">
            <a:spLocks noGrp="1"/>
          </p:cNvSpPr>
          <p:nvPr>
            <p:ph type="title"/>
          </p:nvPr>
        </p:nvSpPr>
        <p:spPr>
          <a:xfrm>
            <a:off x="304800" y="114300"/>
            <a:ext cx="8610600" cy="571500"/>
          </a:xfrm>
          <a:prstGeom prst="rect">
            <a:avLst/>
          </a:prstGeom>
          <a:solidFill>
            <a:schemeClr val="accent5"/>
          </a:solidFill>
          <a:ln>
            <a:noFill/>
          </a:ln>
        </p:spPr>
        <p:txBody>
          <a:bodyPr spcFirstLastPara="1" wrap="square" lIns="91425" tIns="45700" rIns="91425" bIns="91425" anchor="b" anchorCtr="0">
            <a:normAutofit fontScale="90000"/>
          </a:bodyPr>
          <a:lstStyle/>
          <a:p>
            <a:pPr marL="0" marR="0" lvl="0" indent="0" algn="l" rtl="0">
              <a:lnSpc>
                <a:spcPct val="100000"/>
              </a:lnSpc>
              <a:spcBef>
                <a:spcPts val="0"/>
              </a:spcBef>
              <a:spcAft>
                <a:spcPts val="0"/>
              </a:spcAft>
              <a:buClr>
                <a:schemeClr val="lt1"/>
              </a:buClr>
              <a:buSzPct val="148484"/>
              <a:buFont typeface="Garamond"/>
              <a:buNone/>
            </a:pPr>
            <a:r>
              <a:rPr lang="en" sz="3300">
                <a:solidFill>
                  <a:schemeClr val="lt1"/>
                </a:solidFill>
                <a:latin typeface="Garamond"/>
                <a:ea typeface="Garamond"/>
                <a:cs typeface="Garamond"/>
                <a:sym typeface="Garamond"/>
              </a:rPr>
              <a:t>Market Linkage	</a:t>
            </a:r>
            <a:endParaRPr sz="3300">
              <a:solidFill>
                <a:schemeClr val="lt1"/>
              </a:solidFill>
              <a:latin typeface="Garamond"/>
              <a:ea typeface="Garamond"/>
              <a:cs typeface="Garamond"/>
              <a:sym typeface="Garamond"/>
            </a:endParaRPr>
          </a:p>
        </p:txBody>
      </p:sp>
      <p:sp>
        <p:nvSpPr>
          <p:cNvPr id="226" name="Google Shape;226;p35"/>
          <p:cNvSpPr txBox="1">
            <a:spLocks noGrp="1"/>
          </p:cNvSpPr>
          <p:nvPr>
            <p:ph type="body" idx="1"/>
          </p:nvPr>
        </p:nvSpPr>
        <p:spPr>
          <a:xfrm>
            <a:off x="304800" y="857250"/>
            <a:ext cx="8610600" cy="4114800"/>
          </a:xfrm>
          <a:prstGeom prst="rect">
            <a:avLst/>
          </a:prstGeom>
          <a:solidFill>
            <a:schemeClr val="lt1"/>
          </a:solidFill>
          <a:ln w="12700" cap="flat" cmpd="sng">
            <a:solidFill>
              <a:schemeClr val="accent2"/>
            </a:solidFill>
            <a:prstDash val="solid"/>
            <a:round/>
            <a:headEnd type="none" w="sm" len="sm"/>
            <a:tailEnd type="none" w="sm" len="sm"/>
          </a:ln>
        </p:spPr>
        <p:txBody>
          <a:bodyPr spcFirstLastPara="1" wrap="square" lIns="91425" tIns="45700" rIns="91425" bIns="45700" anchor="t" anchorCtr="0">
            <a:normAutofit fontScale="40000" lnSpcReduction="10000"/>
          </a:bodyPr>
          <a:lstStyle/>
          <a:p>
            <a:pPr marL="0" lvl="0" indent="0" algn="l" rtl="0">
              <a:spcBef>
                <a:spcPts val="580"/>
              </a:spcBef>
              <a:spcAft>
                <a:spcPts val="0"/>
              </a:spcAft>
              <a:buSzPct val="43203"/>
              <a:buNone/>
            </a:pPr>
            <a:r>
              <a:rPr lang="en" sz="5115" b="1">
                <a:solidFill>
                  <a:schemeClr val="dk1"/>
                </a:solidFill>
                <a:latin typeface="Libre Baskerville"/>
                <a:ea typeface="Libre Baskerville"/>
                <a:cs typeface="Libre Baskerville"/>
                <a:sym typeface="Libre Baskerville"/>
              </a:rPr>
              <a:t>Connectivity:</a:t>
            </a:r>
            <a:r>
              <a:rPr lang="en" sz="5115">
                <a:solidFill>
                  <a:schemeClr val="dk1"/>
                </a:solidFill>
                <a:latin typeface="Libre Baskerville"/>
                <a:ea typeface="Libre Baskerville"/>
                <a:cs typeface="Libre Baskerville"/>
                <a:sym typeface="Libre Baskerville"/>
              </a:rPr>
              <a:t> </a:t>
            </a:r>
            <a:endParaRPr sz="5115">
              <a:solidFill>
                <a:schemeClr val="dk1"/>
              </a:solidFill>
              <a:latin typeface="Libre Baskerville"/>
              <a:ea typeface="Libre Baskerville"/>
              <a:cs typeface="Libre Baskerville"/>
              <a:sym typeface="Libre Baskerville"/>
            </a:endParaRPr>
          </a:p>
          <a:p>
            <a:pPr marL="0" lvl="0" indent="0" algn="l" rtl="0">
              <a:spcBef>
                <a:spcPts val="580"/>
              </a:spcBef>
              <a:spcAft>
                <a:spcPts val="0"/>
              </a:spcAft>
              <a:buSzPct val="43203"/>
              <a:buNone/>
            </a:pPr>
            <a:endParaRPr sz="5115">
              <a:solidFill>
                <a:schemeClr val="dk1"/>
              </a:solidFill>
              <a:latin typeface="Libre Baskerville"/>
              <a:ea typeface="Libre Baskerville"/>
              <a:cs typeface="Libre Baskerville"/>
              <a:sym typeface="Libre Baskerville"/>
            </a:endParaRPr>
          </a:p>
          <a:p>
            <a:pPr marL="457200" lvl="0" indent="-317341" algn="l" rtl="0">
              <a:spcBef>
                <a:spcPts val="580"/>
              </a:spcBef>
              <a:spcAft>
                <a:spcPts val="0"/>
              </a:spcAft>
              <a:buClr>
                <a:schemeClr val="dk1"/>
              </a:buClr>
              <a:buSzPct val="100000"/>
              <a:buFont typeface="Libre Baskerville"/>
              <a:buChar char="●"/>
            </a:pPr>
            <a:r>
              <a:rPr lang="en" sz="4300">
                <a:solidFill>
                  <a:schemeClr val="dk1"/>
                </a:solidFill>
                <a:latin typeface="Libre Baskerville"/>
                <a:ea typeface="Libre Baskerville"/>
                <a:cs typeface="Libre Baskerville"/>
                <a:sym typeface="Libre Baskerville"/>
              </a:rPr>
              <a:t>Road to the nearby market Dumkibas (east west highway) from the farm is about 3 km. The road condition is good and could be operated throughout the year. </a:t>
            </a:r>
            <a:endParaRPr sz="4300">
              <a:solidFill>
                <a:schemeClr val="dk1"/>
              </a:solidFill>
              <a:latin typeface="Libre Baskerville"/>
              <a:ea typeface="Libre Baskerville"/>
              <a:cs typeface="Libre Baskerville"/>
              <a:sym typeface="Libre Baskerville"/>
            </a:endParaRPr>
          </a:p>
          <a:p>
            <a:pPr marL="0" lvl="0" indent="0" algn="l" rtl="0">
              <a:spcBef>
                <a:spcPts val="580"/>
              </a:spcBef>
              <a:spcAft>
                <a:spcPts val="0"/>
              </a:spcAft>
              <a:buNone/>
            </a:pPr>
            <a:endParaRPr sz="4300">
              <a:solidFill>
                <a:schemeClr val="dk1"/>
              </a:solidFill>
              <a:latin typeface="Libre Baskerville"/>
              <a:ea typeface="Libre Baskerville"/>
              <a:cs typeface="Libre Baskerville"/>
              <a:sym typeface="Libre Baskerville"/>
            </a:endParaRPr>
          </a:p>
          <a:p>
            <a:pPr marL="457200" lvl="0" indent="-317341" algn="l" rtl="0">
              <a:spcBef>
                <a:spcPts val="580"/>
              </a:spcBef>
              <a:spcAft>
                <a:spcPts val="0"/>
              </a:spcAft>
              <a:buClr>
                <a:schemeClr val="dk1"/>
              </a:buClr>
              <a:buSzPct val="100000"/>
              <a:buFont typeface="Libre Baskerville"/>
              <a:buChar char="●"/>
            </a:pPr>
            <a:r>
              <a:rPr lang="en" sz="4300">
                <a:solidFill>
                  <a:schemeClr val="dk1"/>
                </a:solidFill>
                <a:latin typeface="Libre Baskerville"/>
                <a:ea typeface="Libre Baskerville"/>
                <a:cs typeface="Libre Baskerville"/>
                <a:sym typeface="Libre Baskerville"/>
              </a:rPr>
              <a:t>Our location is also strategically close enough to cater to restaurants, hotels and resorts, food centers, retail shops and supermarkets, which can be easily leveraged if needed. The market is linked by 114 km Butwal-Narayanghat road (48 km Daunne - Gaidakot section and 66 km Daunne-Butwal section), which is currently under expansion into four and six lane road network.</a:t>
            </a:r>
            <a:endParaRPr sz="4300">
              <a:solidFill>
                <a:schemeClr val="dk1"/>
              </a:solidFill>
              <a:latin typeface="Libre Baskerville"/>
              <a:ea typeface="Libre Baskerville"/>
              <a:cs typeface="Libre Baskerville"/>
              <a:sym typeface="Libre Baskerville"/>
            </a:endParaRPr>
          </a:p>
          <a:p>
            <a:pPr marL="274320" marR="0" lvl="0" indent="-169545" algn="l" rtl="0">
              <a:lnSpc>
                <a:spcPct val="115000"/>
              </a:lnSpc>
              <a:spcBef>
                <a:spcPts val="580"/>
              </a:spcBef>
              <a:spcAft>
                <a:spcPts val="0"/>
              </a:spcAft>
              <a:buSzPct val="60000"/>
              <a:buFont typeface="Noto Sans Symbols"/>
              <a:buChar char="⮚"/>
            </a:pPr>
            <a:endParaRPr sz="2000"/>
          </a:p>
          <a:p>
            <a:pPr marL="274320" lvl="0" indent="-274320" algn="l" rtl="0">
              <a:spcBef>
                <a:spcPts val="1200"/>
              </a:spcBef>
              <a:spcAft>
                <a:spcPts val="0"/>
              </a:spcAft>
              <a:buSzPct val="122777"/>
              <a:buNone/>
            </a:pPr>
            <a:endParaRPr b="1" u="sng"/>
          </a:p>
          <a:p>
            <a:pPr marL="274320" lvl="0" indent="-274320" algn="l" rtl="0">
              <a:spcBef>
                <a:spcPts val="580"/>
              </a:spcBef>
              <a:spcAft>
                <a:spcPts val="0"/>
              </a:spcAft>
              <a:buSzPct val="122777"/>
              <a:buNone/>
            </a:pPr>
            <a:endParaRPr b="1" u="sng"/>
          </a:p>
          <a:p>
            <a:pPr marL="274320" lvl="0" indent="-144509" algn="l" rtl="0">
              <a:spcBef>
                <a:spcPts val="580"/>
              </a:spcBef>
              <a:spcAft>
                <a:spcPts val="0"/>
              </a:spcAft>
              <a:buSzPct val="122777"/>
              <a:buFont typeface="Noto Sans Symbols"/>
              <a:buNone/>
            </a:pPr>
            <a:endParaRPr/>
          </a:p>
          <a:p>
            <a:pPr marL="274320" lvl="0" indent="-144509" algn="l" rtl="0">
              <a:spcBef>
                <a:spcPts val="580"/>
              </a:spcBef>
              <a:spcAft>
                <a:spcPts val="0"/>
              </a:spcAft>
              <a:buSzPct val="122777"/>
              <a:buNone/>
            </a:pPr>
            <a:endParaRPr/>
          </a:p>
          <a:p>
            <a:pPr marL="274320" lvl="0" indent="-144509" algn="l" rtl="0">
              <a:spcBef>
                <a:spcPts val="580"/>
              </a:spcBef>
              <a:spcAft>
                <a:spcPts val="1200"/>
              </a:spcAft>
              <a:buSzPct val="122777"/>
              <a:buNone/>
            </a:pPr>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30"/>
        <p:cNvGrpSpPr/>
        <p:nvPr/>
      </p:nvGrpSpPr>
      <p:grpSpPr>
        <a:xfrm>
          <a:off x="0" y="0"/>
          <a:ext cx="0" cy="0"/>
          <a:chOff x="0" y="0"/>
          <a:chExt cx="0" cy="0"/>
        </a:xfrm>
      </p:grpSpPr>
      <p:sp>
        <p:nvSpPr>
          <p:cNvPr id="231" name="Google Shape;231;p36"/>
          <p:cNvSpPr txBox="1">
            <a:spLocks noGrp="1"/>
          </p:cNvSpPr>
          <p:nvPr>
            <p:ph type="title"/>
          </p:nvPr>
        </p:nvSpPr>
        <p:spPr>
          <a:xfrm>
            <a:off x="304800" y="114300"/>
            <a:ext cx="8610600" cy="571500"/>
          </a:xfrm>
          <a:prstGeom prst="rect">
            <a:avLst/>
          </a:prstGeom>
          <a:solidFill>
            <a:schemeClr val="accent5"/>
          </a:solidFill>
          <a:ln>
            <a:noFill/>
          </a:ln>
        </p:spPr>
        <p:txBody>
          <a:bodyPr spcFirstLastPara="1" wrap="square" lIns="91425" tIns="45700" rIns="91425" bIns="91425" anchor="b" anchorCtr="0">
            <a:normAutofit fontScale="90000"/>
          </a:bodyPr>
          <a:lstStyle/>
          <a:p>
            <a:pPr marL="0" marR="0" lvl="0" indent="0" algn="l" rtl="0">
              <a:lnSpc>
                <a:spcPct val="100000"/>
              </a:lnSpc>
              <a:spcBef>
                <a:spcPts val="0"/>
              </a:spcBef>
              <a:spcAft>
                <a:spcPts val="0"/>
              </a:spcAft>
              <a:buClr>
                <a:schemeClr val="lt1"/>
              </a:buClr>
              <a:buSzPct val="148484"/>
              <a:buFont typeface="Garamond"/>
              <a:buNone/>
            </a:pPr>
            <a:r>
              <a:rPr lang="en" sz="3300">
                <a:solidFill>
                  <a:schemeClr val="lt1"/>
                </a:solidFill>
                <a:latin typeface="Garamond"/>
                <a:ea typeface="Garamond"/>
                <a:cs typeface="Garamond"/>
                <a:sym typeface="Garamond"/>
              </a:rPr>
              <a:t>Pricing Strategy	</a:t>
            </a:r>
            <a:endParaRPr sz="3300">
              <a:solidFill>
                <a:schemeClr val="lt1"/>
              </a:solidFill>
              <a:latin typeface="Garamond"/>
              <a:ea typeface="Garamond"/>
              <a:cs typeface="Garamond"/>
              <a:sym typeface="Garamond"/>
            </a:endParaRPr>
          </a:p>
        </p:txBody>
      </p:sp>
      <p:sp>
        <p:nvSpPr>
          <p:cNvPr id="232" name="Google Shape;232;p36"/>
          <p:cNvSpPr txBox="1">
            <a:spLocks noGrp="1"/>
          </p:cNvSpPr>
          <p:nvPr>
            <p:ph type="body" idx="1"/>
          </p:nvPr>
        </p:nvSpPr>
        <p:spPr>
          <a:xfrm>
            <a:off x="304800" y="857250"/>
            <a:ext cx="8610600" cy="4114800"/>
          </a:xfrm>
          <a:prstGeom prst="rect">
            <a:avLst/>
          </a:prstGeom>
          <a:solidFill>
            <a:schemeClr val="lt1"/>
          </a:solidFill>
          <a:ln w="12700" cap="flat" cmpd="sng">
            <a:solidFill>
              <a:schemeClr val="accent2"/>
            </a:solidFill>
            <a:prstDash val="solid"/>
            <a:round/>
            <a:headEnd type="none" w="sm" len="sm"/>
            <a:tailEnd type="none" w="sm" len="sm"/>
          </a:ln>
        </p:spPr>
        <p:txBody>
          <a:bodyPr spcFirstLastPara="1" wrap="square" lIns="91425" tIns="45700" rIns="91425" bIns="45700" anchor="t" anchorCtr="0">
            <a:normAutofit/>
          </a:bodyPr>
          <a:lstStyle/>
          <a:p>
            <a:pPr marL="274320" lvl="0" indent="0" algn="l" rtl="0">
              <a:spcBef>
                <a:spcPts val="0"/>
              </a:spcBef>
              <a:spcAft>
                <a:spcPts val="0"/>
              </a:spcAft>
              <a:buNone/>
            </a:pPr>
            <a:endParaRPr sz="1200" b="1">
              <a:solidFill>
                <a:schemeClr val="dk1"/>
              </a:solidFill>
              <a:latin typeface="Libre Baskerville"/>
              <a:ea typeface="Libre Baskerville"/>
              <a:cs typeface="Libre Baskerville"/>
              <a:sym typeface="Libre Baskerville"/>
            </a:endParaRPr>
          </a:p>
          <a:p>
            <a:pPr marL="274320" lvl="0" indent="-210184" algn="l" rtl="0">
              <a:spcBef>
                <a:spcPts val="0"/>
              </a:spcBef>
              <a:spcAft>
                <a:spcPts val="0"/>
              </a:spcAft>
              <a:buSzPts val="1200"/>
              <a:buChar char="●"/>
            </a:pPr>
            <a:r>
              <a:rPr lang="en" sz="1200" b="1">
                <a:solidFill>
                  <a:schemeClr val="dk1"/>
                </a:solidFill>
                <a:latin typeface="Libre Baskerville"/>
                <a:ea typeface="Libre Baskerville"/>
                <a:cs typeface="Libre Baskerville"/>
                <a:sym typeface="Libre Baskerville"/>
              </a:rPr>
              <a:t>Present Sell &amp; Pricing Strategy</a:t>
            </a:r>
            <a:r>
              <a:rPr lang="en" sz="1200">
                <a:solidFill>
                  <a:schemeClr val="dk1"/>
                </a:solidFill>
                <a:latin typeface="Libre Baskerville"/>
                <a:ea typeface="Libre Baskerville"/>
                <a:cs typeface="Libre Baskerville"/>
                <a:sym typeface="Libre Baskerville"/>
              </a:rPr>
              <a:t> </a:t>
            </a:r>
            <a:endParaRPr sz="1200"/>
          </a:p>
          <a:p>
            <a:pPr marL="274320" lvl="0" indent="-220980" algn="l" rtl="0">
              <a:spcBef>
                <a:spcPts val="580"/>
              </a:spcBef>
              <a:spcAft>
                <a:spcPts val="0"/>
              </a:spcAft>
              <a:buSzPts val="1200"/>
              <a:buFont typeface="Noto Sans Symbols"/>
              <a:buChar char="⮚"/>
            </a:pPr>
            <a:r>
              <a:rPr lang="en" sz="1200">
                <a:solidFill>
                  <a:schemeClr val="dk1"/>
                </a:solidFill>
                <a:latin typeface="Libre Baskerville"/>
                <a:ea typeface="Libre Baskerville"/>
                <a:cs typeface="Libre Baskerville"/>
                <a:sym typeface="Libre Baskerville"/>
              </a:rPr>
              <a:t>Sell to local market centres retail shops (Dumkibas, Daunne, Bardaghat &amp; Arunkhola) at competitive rates.</a:t>
            </a:r>
            <a:endParaRPr sz="1200"/>
          </a:p>
          <a:p>
            <a:pPr marL="274320" lvl="0" indent="-220980" algn="l" rtl="0">
              <a:spcBef>
                <a:spcPts val="580"/>
              </a:spcBef>
              <a:spcAft>
                <a:spcPts val="0"/>
              </a:spcAft>
              <a:buSzPts val="1200"/>
              <a:buFont typeface="Noto Sans Symbols"/>
              <a:buChar char="⮚"/>
            </a:pPr>
            <a:r>
              <a:rPr lang="en" sz="1200">
                <a:solidFill>
                  <a:schemeClr val="dk1"/>
                </a:solidFill>
                <a:latin typeface="Libre Baskerville"/>
                <a:ea typeface="Libre Baskerville"/>
                <a:cs typeface="Libre Baskerville"/>
                <a:sym typeface="Libre Baskerville"/>
              </a:rPr>
              <a:t>Sell to dealers (middlemen) at farm prices. These farm sales will yield lower margins, but lucrative enough for farm engaging in scale production</a:t>
            </a:r>
            <a:endParaRPr sz="1200"/>
          </a:p>
          <a:p>
            <a:pPr marL="274320" lvl="0" indent="-133985" algn="l" rtl="0">
              <a:spcBef>
                <a:spcPts val="580"/>
              </a:spcBef>
              <a:spcAft>
                <a:spcPts val="0"/>
              </a:spcAft>
              <a:buSzPts val="2210"/>
              <a:buFont typeface="Noto Sans Symbols"/>
              <a:buNone/>
            </a:pPr>
            <a:endParaRPr sz="1200"/>
          </a:p>
          <a:p>
            <a:pPr marL="274320" lvl="0" indent="-210184" algn="l" rtl="0">
              <a:spcBef>
                <a:spcPts val="580"/>
              </a:spcBef>
              <a:spcAft>
                <a:spcPts val="0"/>
              </a:spcAft>
              <a:buSzPts val="1200"/>
              <a:buChar char="●"/>
            </a:pPr>
            <a:r>
              <a:rPr lang="en" sz="1200" b="1">
                <a:solidFill>
                  <a:schemeClr val="dk1"/>
                </a:solidFill>
                <a:latin typeface="Libre Baskerville"/>
                <a:ea typeface="Libre Baskerville"/>
                <a:cs typeface="Libre Baskerville"/>
                <a:sym typeface="Libre Baskerville"/>
              </a:rPr>
              <a:t>Future Sell &amp; Pricing Strategy</a:t>
            </a:r>
            <a:r>
              <a:rPr lang="en" sz="1200">
                <a:solidFill>
                  <a:schemeClr val="dk1"/>
                </a:solidFill>
                <a:latin typeface="Libre Baskerville"/>
                <a:ea typeface="Libre Baskerville"/>
                <a:cs typeface="Libre Baskerville"/>
                <a:sym typeface="Libre Baskerville"/>
              </a:rPr>
              <a:t> </a:t>
            </a:r>
            <a:endParaRPr sz="1200" b="1"/>
          </a:p>
          <a:p>
            <a:pPr marL="274320" lvl="0" indent="-220980" algn="l" rtl="0">
              <a:spcBef>
                <a:spcPts val="580"/>
              </a:spcBef>
              <a:spcAft>
                <a:spcPts val="0"/>
              </a:spcAft>
              <a:buSzPts val="1200"/>
              <a:buFont typeface="Noto Sans Symbols"/>
              <a:buChar char="⮚"/>
            </a:pPr>
            <a:r>
              <a:rPr lang="en" sz="1200">
                <a:solidFill>
                  <a:schemeClr val="dk1"/>
                </a:solidFill>
                <a:latin typeface="Libre Baskerville"/>
                <a:ea typeface="Libre Baskerville"/>
                <a:cs typeface="Libre Baskerville"/>
                <a:sym typeface="Libre Baskerville"/>
              </a:rPr>
              <a:t>Open internal aggregator (sourcing) and dealer unit to cut off middle-men and access market directly at competitive rates (Year II).</a:t>
            </a:r>
            <a:endParaRPr sz="1200"/>
          </a:p>
          <a:p>
            <a:pPr marL="274320" lvl="0" indent="-220980" algn="l" rtl="0">
              <a:spcBef>
                <a:spcPts val="580"/>
              </a:spcBef>
              <a:spcAft>
                <a:spcPts val="0"/>
              </a:spcAft>
              <a:buSzPts val="1200"/>
              <a:buFont typeface="Noto Sans Symbols"/>
              <a:buChar char="⮚"/>
            </a:pPr>
            <a:r>
              <a:rPr lang="en" sz="1200">
                <a:solidFill>
                  <a:schemeClr val="dk1"/>
                </a:solidFill>
                <a:latin typeface="Libre Baskerville"/>
                <a:ea typeface="Libre Baskerville"/>
                <a:cs typeface="Libre Baskerville"/>
                <a:sym typeface="Libre Baskerville"/>
              </a:rPr>
              <a:t>Start aggregating (sourcing) vegetables from local farmers within right reach (Year II).</a:t>
            </a:r>
            <a:endParaRPr sz="1200"/>
          </a:p>
          <a:p>
            <a:pPr marL="274320" lvl="0" indent="-220980" algn="l" rtl="0">
              <a:spcBef>
                <a:spcPts val="580"/>
              </a:spcBef>
              <a:spcAft>
                <a:spcPts val="1200"/>
              </a:spcAft>
              <a:buSzPts val="1200"/>
              <a:buFont typeface="Noto Sans Symbols"/>
              <a:buChar char="⮚"/>
            </a:pPr>
            <a:r>
              <a:rPr lang="en" sz="1200">
                <a:solidFill>
                  <a:schemeClr val="dk1"/>
                </a:solidFill>
                <a:latin typeface="Libre Baskerville"/>
                <a:ea typeface="Libre Baskerville"/>
                <a:cs typeface="Libre Baskerville"/>
                <a:sym typeface="Libre Baskerville"/>
              </a:rPr>
              <a:t>Buy additional four-wheelers for logistical support, sourcing and distributing purpose (Year II).</a:t>
            </a:r>
            <a:endParaRPr sz="120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36"/>
        <p:cNvGrpSpPr/>
        <p:nvPr/>
      </p:nvGrpSpPr>
      <p:grpSpPr>
        <a:xfrm>
          <a:off x="0" y="0"/>
          <a:ext cx="0" cy="0"/>
          <a:chOff x="0" y="0"/>
          <a:chExt cx="0" cy="0"/>
        </a:xfrm>
      </p:grpSpPr>
      <p:sp>
        <p:nvSpPr>
          <p:cNvPr id="237" name="Google Shape;237;p37"/>
          <p:cNvSpPr txBox="1">
            <a:spLocks noGrp="1"/>
          </p:cNvSpPr>
          <p:nvPr>
            <p:ph type="title"/>
          </p:nvPr>
        </p:nvSpPr>
        <p:spPr>
          <a:xfrm>
            <a:off x="0" y="2083125"/>
            <a:ext cx="9144000" cy="717300"/>
          </a:xfrm>
          <a:prstGeom prst="rect">
            <a:avLst/>
          </a:prstGeom>
          <a:solidFill>
            <a:schemeClr val="accent5"/>
          </a:solidFill>
          <a:ln>
            <a:noFill/>
          </a:ln>
        </p:spPr>
        <p:txBody>
          <a:bodyPr spcFirstLastPara="1" wrap="square" lIns="91425" tIns="45700" rIns="91425" bIns="91425" anchor="b" anchorCtr="0">
            <a:normAutofit fontScale="90000"/>
          </a:bodyPr>
          <a:lstStyle/>
          <a:p>
            <a:pPr marL="0" marR="0" lvl="0" indent="0" algn="ctr" rtl="0">
              <a:lnSpc>
                <a:spcPct val="100000"/>
              </a:lnSpc>
              <a:spcBef>
                <a:spcPts val="0"/>
              </a:spcBef>
              <a:spcAft>
                <a:spcPts val="0"/>
              </a:spcAft>
              <a:buClr>
                <a:schemeClr val="lt1"/>
              </a:buClr>
              <a:buSzPct val="100000"/>
              <a:buFont typeface="Garamond"/>
              <a:buNone/>
            </a:pPr>
            <a:r>
              <a:rPr lang="en" sz="4900">
                <a:solidFill>
                  <a:schemeClr val="lt1"/>
                </a:solidFill>
                <a:latin typeface="Garamond"/>
                <a:ea typeface="Garamond"/>
                <a:cs typeface="Garamond"/>
                <a:sym typeface="Garamond"/>
              </a:rPr>
              <a:t>	</a:t>
            </a:r>
            <a:br>
              <a:rPr lang="en" sz="4900">
                <a:solidFill>
                  <a:schemeClr val="lt1"/>
                </a:solidFill>
                <a:latin typeface="Garamond"/>
                <a:ea typeface="Garamond"/>
                <a:cs typeface="Garamond"/>
                <a:sym typeface="Garamond"/>
              </a:rPr>
            </a:br>
            <a:r>
              <a:rPr lang="en" sz="4900">
                <a:solidFill>
                  <a:schemeClr val="lt1"/>
                </a:solidFill>
                <a:latin typeface="Garamond"/>
                <a:ea typeface="Garamond"/>
                <a:cs typeface="Garamond"/>
                <a:sym typeface="Garamond"/>
              </a:rPr>
              <a:t>    Operational Plan	</a:t>
            </a:r>
            <a:endParaRPr sz="4900">
              <a:solidFill>
                <a:schemeClr val="lt1"/>
              </a:solidFill>
              <a:latin typeface="Garamond"/>
              <a:ea typeface="Garamond"/>
              <a:cs typeface="Garamond"/>
              <a:sym typeface="Garamond"/>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41"/>
        <p:cNvGrpSpPr/>
        <p:nvPr/>
      </p:nvGrpSpPr>
      <p:grpSpPr>
        <a:xfrm>
          <a:off x="0" y="0"/>
          <a:ext cx="0" cy="0"/>
          <a:chOff x="0" y="0"/>
          <a:chExt cx="0" cy="0"/>
        </a:xfrm>
      </p:grpSpPr>
      <p:sp>
        <p:nvSpPr>
          <p:cNvPr id="242" name="Google Shape;242;p38"/>
          <p:cNvSpPr txBox="1">
            <a:spLocks noGrp="1"/>
          </p:cNvSpPr>
          <p:nvPr>
            <p:ph type="title"/>
          </p:nvPr>
        </p:nvSpPr>
        <p:spPr>
          <a:xfrm>
            <a:off x="304800" y="114300"/>
            <a:ext cx="8610600" cy="571500"/>
          </a:xfrm>
          <a:prstGeom prst="rect">
            <a:avLst/>
          </a:prstGeom>
          <a:solidFill>
            <a:schemeClr val="accent5"/>
          </a:solidFill>
          <a:ln>
            <a:noFill/>
          </a:ln>
        </p:spPr>
        <p:txBody>
          <a:bodyPr spcFirstLastPara="1" wrap="square" lIns="91425" tIns="45700" rIns="91425" bIns="91425" anchor="b" anchorCtr="0">
            <a:normAutofit fontScale="90000"/>
          </a:bodyPr>
          <a:lstStyle/>
          <a:p>
            <a:pPr marL="0" marR="0" lvl="0" indent="0" algn="l" rtl="0">
              <a:lnSpc>
                <a:spcPct val="100000"/>
              </a:lnSpc>
              <a:spcBef>
                <a:spcPts val="0"/>
              </a:spcBef>
              <a:spcAft>
                <a:spcPts val="0"/>
              </a:spcAft>
              <a:buClr>
                <a:schemeClr val="lt1"/>
              </a:buClr>
              <a:buSzPct val="148484"/>
              <a:buFont typeface="Garamond"/>
              <a:buNone/>
            </a:pPr>
            <a:r>
              <a:rPr lang="en" sz="3300">
                <a:solidFill>
                  <a:schemeClr val="lt1"/>
                </a:solidFill>
                <a:latin typeface="Garamond"/>
                <a:ea typeface="Garamond"/>
                <a:cs typeface="Garamond"/>
                <a:sym typeface="Garamond"/>
              </a:rPr>
              <a:t>Land Preparation</a:t>
            </a:r>
            <a:endParaRPr sz="3300">
              <a:solidFill>
                <a:schemeClr val="lt1"/>
              </a:solidFill>
              <a:latin typeface="Garamond"/>
              <a:ea typeface="Garamond"/>
              <a:cs typeface="Garamond"/>
              <a:sym typeface="Garamond"/>
            </a:endParaRPr>
          </a:p>
        </p:txBody>
      </p:sp>
      <p:sp>
        <p:nvSpPr>
          <p:cNvPr id="243" name="Google Shape;243;p38"/>
          <p:cNvSpPr txBox="1">
            <a:spLocks noGrp="1"/>
          </p:cNvSpPr>
          <p:nvPr>
            <p:ph type="body" idx="1"/>
          </p:nvPr>
        </p:nvSpPr>
        <p:spPr>
          <a:xfrm>
            <a:off x="304800" y="857250"/>
            <a:ext cx="8610600" cy="4114800"/>
          </a:xfrm>
          <a:prstGeom prst="rect">
            <a:avLst/>
          </a:prstGeom>
          <a:solidFill>
            <a:schemeClr val="lt1"/>
          </a:solidFill>
          <a:ln w="12700" cap="flat" cmpd="sng">
            <a:solidFill>
              <a:schemeClr val="accent2"/>
            </a:solidFill>
            <a:prstDash val="solid"/>
            <a:round/>
            <a:headEnd type="none" w="sm" len="sm"/>
            <a:tailEnd type="none" w="sm" len="sm"/>
          </a:ln>
        </p:spPr>
        <p:txBody>
          <a:bodyPr spcFirstLastPara="1" wrap="square" lIns="91425" tIns="45700" rIns="91425" bIns="45700" anchor="t" anchorCtr="0">
            <a:noAutofit/>
          </a:bodyPr>
          <a:lstStyle/>
          <a:p>
            <a:pPr marL="0" lvl="0" indent="-82550" algn="l" rtl="0">
              <a:spcBef>
                <a:spcPts val="0"/>
              </a:spcBef>
              <a:spcAft>
                <a:spcPts val="0"/>
              </a:spcAft>
              <a:buSzPts val="1300"/>
              <a:buChar char="●"/>
            </a:pPr>
            <a:r>
              <a:rPr lang="en" sz="1300">
                <a:solidFill>
                  <a:schemeClr val="dk1"/>
                </a:solidFill>
                <a:latin typeface="Libre Baskerville"/>
                <a:ea typeface="Libre Baskerville"/>
                <a:cs typeface="Libre Baskerville"/>
                <a:sym typeface="Libre Baskerville"/>
              </a:rPr>
              <a:t> The land before plantation has to be deeply ploughed, harrowed and leveled properly.</a:t>
            </a:r>
            <a:endParaRPr sz="1300"/>
          </a:p>
          <a:p>
            <a:pPr marL="0" lvl="0" indent="0" algn="l" rtl="0">
              <a:spcBef>
                <a:spcPts val="580"/>
              </a:spcBef>
              <a:spcAft>
                <a:spcPts val="0"/>
              </a:spcAft>
              <a:buSzPts val="2210"/>
              <a:buNone/>
            </a:pPr>
            <a:endParaRPr sz="1300"/>
          </a:p>
          <a:p>
            <a:pPr marL="274320" marR="0" lvl="0" indent="-227330" algn="l" rtl="0">
              <a:lnSpc>
                <a:spcPct val="115000"/>
              </a:lnSpc>
              <a:spcBef>
                <a:spcPts val="580"/>
              </a:spcBef>
              <a:spcAft>
                <a:spcPts val="0"/>
              </a:spcAft>
              <a:buSzPts val="1300"/>
              <a:buFont typeface="Noto Sans Symbols"/>
              <a:buChar char="⮚"/>
            </a:pPr>
            <a:r>
              <a:rPr lang="en" sz="1300">
                <a:solidFill>
                  <a:schemeClr val="dk1"/>
                </a:solidFill>
                <a:latin typeface="Libre Baskerville"/>
                <a:ea typeface="Libre Baskerville"/>
                <a:cs typeface="Libre Baskerville"/>
                <a:sym typeface="Libre Baskerville"/>
              </a:rPr>
              <a:t> Other weeds and plants from the land have to be removed.</a:t>
            </a:r>
            <a:endParaRPr sz="1300"/>
          </a:p>
          <a:p>
            <a:pPr marL="0" lvl="0" indent="0" algn="l" rtl="0">
              <a:spcBef>
                <a:spcPts val="580"/>
              </a:spcBef>
              <a:spcAft>
                <a:spcPts val="0"/>
              </a:spcAft>
              <a:buSzPts val="2210"/>
              <a:buNone/>
            </a:pPr>
            <a:endParaRPr sz="1300"/>
          </a:p>
          <a:p>
            <a:pPr marL="0" lvl="0" indent="-82550" algn="l" rtl="0">
              <a:spcBef>
                <a:spcPts val="580"/>
              </a:spcBef>
              <a:spcAft>
                <a:spcPts val="0"/>
              </a:spcAft>
              <a:buSzPts val="1300"/>
              <a:buChar char="●"/>
            </a:pPr>
            <a:r>
              <a:rPr lang="en" sz="1300">
                <a:solidFill>
                  <a:schemeClr val="dk1"/>
                </a:solidFill>
                <a:latin typeface="Libre Baskerville"/>
                <a:ea typeface="Libre Baskerville"/>
                <a:cs typeface="Libre Baskerville"/>
                <a:sym typeface="Libre Baskerville"/>
              </a:rPr>
              <a:t> The land prepared for plantation will be then design for orchard development.</a:t>
            </a:r>
            <a:endParaRPr sz="1300"/>
          </a:p>
          <a:p>
            <a:pPr marL="0" lvl="0" indent="0" algn="l" rtl="0">
              <a:spcBef>
                <a:spcPts val="580"/>
              </a:spcBef>
              <a:spcAft>
                <a:spcPts val="0"/>
              </a:spcAft>
              <a:buSzPts val="2210"/>
              <a:buNone/>
            </a:pPr>
            <a:endParaRPr sz="1300"/>
          </a:p>
          <a:p>
            <a:pPr marL="0" lvl="0" indent="-82550" algn="l" rtl="0">
              <a:spcBef>
                <a:spcPts val="580"/>
              </a:spcBef>
              <a:spcAft>
                <a:spcPts val="0"/>
              </a:spcAft>
              <a:buSzPts val="1300"/>
              <a:buChar char="●"/>
            </a:pPr>
            <a:r>
              <a:rPr lang="en" sz="1300">
                <a:solidFill>
                  <a:schemeClr val="dk1"/>
                </a:solidFill>
                <a:latin typeface="Libre Baskerville"/>
                <a:ea typeface="Libre Baskerville"/>
                <a:cs typeface="Libre Baskerville"/>
                <a:sym typeface="Libre Baskerville"/>
              </a:rPr>
              <a:t> Proper layout prior to pits digging is important.</a:t>
            </a:r>
            <a:endParaRPr sz="1300"/>
          </a:p>
          <a:p>
            <a:pPr marL="0" lvl="0" indent="0" algn="l" rtl="0">
              <a:spcBef>
                <a:spcPts val="580"/>
              </a:spcBef>
              <a:spcAft>
                <a:spcPts val="0"/>
              </a:spcAft>
              <a:buSzPts val="2210"/>
              <a:buNone/>
            </a:pPr>
            <a:endParaRPr sz="1300"/>
          </a:p>
          <a:p>
            <a:pPr marL="0" lvl="0" indent="-82550" algn="l" rtl="0">
              <a:spcBef>
                <a:spcPts val="580"/>
              </a:spcBef>
              <a:spcAft>
                <a:spcPts val="0"/>
              </a:spcAft>
              <a:buSzPts val="1300"/>
              <a:buChar char="●"/>
            </a:pPr>
            <a:r>
              <a:rPr lang="en" sz="1300">
                <a:solidFill>
                  <a:schemeClr val="dk1"/>
                </a:solidFill>
                <a:latin typeface="Libre Baskerville"/>
                <a:ea typeface="Libre Baskerville"/>
                <a:cs typeface="Libre Baskerville"/>
                <a:sym typeface="Libre Baskerville"/>
              </a:rPr>
              <a:t> It is utmost important to manage irrigation and drainage at the time of land preparation.</a:t>
            </a:r>
            <a:endParaRPr sz="1300"/>
          </a:p>
          <a:p>
            <a:pPr marL="0" lvl="0" indent="0" algn="l" rtl="0">
              <a:spcBef>
                <a:spcPts val="580"/>
              </a:spcBef>
              <a:spcAft>
                <a:spcPts val="0"/>
              </a:spcAft>
              <a:buSzPts val="2210"/>
              <a:buNone/>
            </a:pPr>
            <a:endParaRPr sz="1300"/>
          </a:p>
          <a:p>
            <a:pPr marL="0" lvl="0" indent="-82550" algn="l" rtl="0">
              <a:spcBef>
                <a:spcPts val="580"/>
              </a:spcBef>
              <a:spcAft>
                <a:spcPts val="0"/>
              </a:spcAft>
              <a:buSzPts val="1300"/>
              <a:buChar char="●"/>
            </a:pPr>
            <a:r>
              <a:rPr lang="en" sz="1300">
                <a:solidFill>
                  <a:schemeClr val="dk1"/>
                </a:solidFill>
                <a:latin typeface="Libre Baskerville"/>
                <a:ea typeface="Libre Baskerville"/>
                <a:cs typeface="Libre Baskerville"/>
                <a:sym typeface="Libre Baskerville"/>
              </a:rPr>
              <a:t> Fencing of land to avoid the destruction from wild animals need to be done during land preparation</a:t>
            </a:r>
            <a:endParaRPr sz="1300"/>
          </a:p>
          <a:p>
            <a:pPr marL="0" lvl="0" indent="0" algn="l" rtl="0">
              <a:spcBef>
                <a:spcPts val="580"/>
              </a:spcBef>
              <a:spcAft>
                <a:spcPts val="0"/>
              </a:spcAft>
              <a:buSzPts val="2210"/>
              <a:buNone/>
            </a:pPr>
            <a:endParaRPr sz="1300"/>
          </a:p>
          <a:p>
            <a:pPr marL="274320" lvl="0" indent="-274320" algn="l" rtl="0">
              <a:spcBef>
                <a:spcPts val="580"/>
              </a:spcBef>
              <a:spcAft>
                <a:spcPts val="1200"/>
              </a:spcAft>
              <a:buSzPts val="2210"/>
              <a:buNone/>
            </a:pPr>
            <a:endParaRPr sz="130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47"/>
        <p:cNvGrpSpPr/>
        <p:nvPr/>
      </p:nvGrpSpPr>
      <p:grpSpPr>
        <a:xfrm>
          <a:off x="0" y="0"/>
          <a:ext cx="0" cy="0"/>
          <a:chOff x="0" y="0"/>
          <a:chExt cx="0" cy="0"/>
        </a:xfrm>
      </p:grpSpPr>
      <p:sp>
        <p:nvSpPr>
          <p:cNvPr id="248" name="Google Shape;248;p39"/>
          <p:cNvSpPr txBox="1">
            <a:spLocks noGrp="1"/>
          </p:cNvSpPr>
          <p:nvPr>
            <p:ph type="title"/>
          </p:nvPr>
        </p:nvSpPr>
        <p:spPr>
          <a:xfrm>
            <a:off x="304800" y="114300"/>
            <a:ext cx="8610600" cy="571500"/>
          </a:xfrm>
          <a:prstGeom prst="rect">
            <a:avLst/>
          </a:prstGeom>
          <a:solidFill>
            <a:schemeClr val="accent5"/>
          </a:solidFill>
          <a:ln>
            <a:noFill/>
          </a:ln>
        </p:spPr>
        <p:txBody>
          <a:bodyPr spcFirstLastPara="1" wrap="square" lIns="91425" tIns="45700" rIns="91425" bIns="91425" anchor="b" anchorCtr="0">
            <a:normAutofit fontScale="90000"/>
          </a:bodyPr>
          <a:lstStyle/>
          <a:p>
            <a:pPr marL="0" marR="0" lvl="0" indent="0" algn="l" rtl="0">
              <a:lnSpc>
                <a:spcPct val="100000"/>
              </a:lnSpc>
              <a:spcBef>
                <a:spcPts val="0"/>
              </a:spcBef>
              <a:spcAft>
                <a:spcPts val="0"/>
              </a:spcAft>
              <a:buClr>
                <a:schemeClr val="lt1"/>
              </a:buClr>
              <a:buSzPct val="148484"/>
              <a:buFont typeface="Garamond"/>
              <a:buNone/>
            </a:pPr>
            <a:r>
              <a:rPr lang="en" sz="3300">
                <a:solidFill>
                  <a:schemeClr val="lt1"/>
                </a:solidFill>
                <a:latin typeface="Garamond"/>
                <a:ea typeface="Garamond"/>
                <a:cs typeface="Garamond"/>
                <a:sym typeface="Garamond"/>
              </a:rPr>
              <a:t>Fertilizer Management</a:t>
            </a:r>
            <a:endParaRPr sz="3300">
              <a:solidFill>
                <a:schemeClr val="lt1"/>
              </a:solidFill>
              <a:latin typeface="Garamond"/>
              <a:ea typeface="Garamond"/>
              <a:cs typeface="Garamond"/>
              <a:sym typeface="Garamond"/>
            </a:endParaRPr>
          </a:p>
        </p:txBody>
      </p:sp>
      <p:sp>
        <p:nvSpPr>
          <p:cNvPr id="249" name="Google Shape;249;p39"/>
          <p:cNvSpPr txBox="1">
            <a:spLocks noGrp="1"/>
          </p:cNvSpPr>
          <p:nvPr>
            <p:ph type="body" idx="1"/>
          </p:nvPr>
        </p:nvSpPr>
        <p:spPr>
          <a:xfrm>
            <a:off x="304800" y="857250"/>
            <a:ext cx="8610600" cy="4114800"/>
          </a:xfrm>
          <a:prstGeom prst="rect">
            <a:avLst/>
          </a:prstGeom>
          <a:solidFill>
            <a:schemeClr val="lt1"/>
          </a:solidFill>
          <a:ln w="12700" cap="flat" cmpd="sng">
            <a:solidFill>
              <a:schemeClr val="accent2"/>
            </a:solidFill>
            <a:prstDash val="solid"/>
            <a:round/>
            <a:headEnd type="none" w="sm" len="sm"/>
            <a:tailEnd type="none" w="sm" len="sm"/>
          </a:ln>
        </p:spPr>
        <p:txBody>
          <a:bodyPr spcFirstLastPara="1" wrap="square" lIns="91425" tIns="45700" rIns="91425" bIns="45700" anchor="t" anchorCtr="0">
            <a:normAutofit fontScale="25000" lnSpcReduction="20000"/>
          </a:bodyPr>
          <a:lstStyle/>
          <a:p>
            <a:pPr marL="0" lvl="0" indent="0" algn="l" rtl="0">
              <a:spcBef>
                <a:spcPts val="0"/>
              </a:spcBef>
              <a:spcAft>
                <a:spcPts val="0"/>
              </a:spcAft>
              <a:buSzPct val="39230"/>
              <a:buNone/>
            </a:pPr>
            <a:r>
              <a:rPr lang="en" sz="5200">
                <a:solidFill>
                  <a:schemeClr val="dk1"/>
                </a:solidFill>
                <a:latin typeface="Libre Baskerville"/>
                <a:ea typeface="Libre Baskerville"/>
                <a:cs typeface="Libre Baskerville"/>
                <a:sym typeface="Libre Baskerville"/>
              </a:rPr>
              <a:t>Fertilizer act as a major input for quality agricultural production. The nutrient required for crop plants is provided through fertilizers which are applied either at the time of land preparation or at plantation or as top dressing or in combination. The yield of the crop is highly dependent on the amount and quality of fertilizers applied.  </a:t>
            </a:r>
            <a:endParaRPr sz="5200"/>
          </a:p>
          <a:p>
            <a:pPr marL="0" lvl="0" indent="0" algn="l" rtl="0">
              <a:spcBef>
                <a:spcPts val="580"/>
              </a:spcBef>
              <a:spcAft>
                <a:spcPts val="0"/>
              </a:spcAft>
              <a:buSzPct val="39230"/>
              <a:buNone/>
            </a:pPr>
            <a:endParaRPr sz="5200"/>
          </a:p>
          <a:p>
            <a:pPr marL="0" lvl="0" indent="0" algn="l" rtl="0">
              <a:spcBef>
                <a:spcPts val="580"/>
              </a:spcBef>
              <a:spcAft>
                <a:spcPts val="0"/>
              </a:spcAft>
              <a:buSzPct val="39230"/>
              <a:buNone/>
            </a:pPr>
            <a:r>
              <a:rPr lang="en" sz="5200" b="1">
                <a:solidFill>
                  <a:schemeClr val="dk1"/>
                </a:solidFill>
                <a:latin typeface="Libre Baskerville"/>
                <a:ea typeface="Libre Baskerville"/>
                <a:cs typeface="Libre Baskerville"/>
                <a:sym typeface="Libre Baskerville"/>
              </a:rPr>
              <a:t>Identified solutions for fertilizer management are as follows:</a:t>
            </a:r>
            <a:endParaRPr sz="5200"/>
          </a:p>
          <a:p>
            <a:pPr marL="0" lvl="0" indent="-82550" algn="l" rtl="0">
              <a:spcBef>
                <a:spcPts val="580"/>
              </a:spcBef>
              <a:spcAft>
                <a:spcPts val="0"/>
              </a:spcAft>
              <a:buSzPct val="100000"/>
              <a:buFont typeface="Arial"/>
              <a:buChar char="•"/>
            </a:pPr>
            <a:r>
              <a:rPr lang="en" sz="5200">
                <a:solidFill>
                  <a:schemeClr val="dk1"/>
                </a:solidFill>
                <a:latin typeface="Libre Baskerville"/>
                <a:ea typeface="Libre Baskerville"/>
                <a:cs typeface="Libre Baskerville"/>
                <a:sym typeface="Libre Baskerville"/>
              </a:rPr>
              <a:t> Vermi compost and poultry manure from Chitwan will be used while planting the crops</a:t>
            </a:r>
            <a:endParaRPr sz="5200"/>
          </a:p>
          <a:p>
            <a:pPr marL="0" lvl="0" indent="0" algn="l" rtl="0">
              <a:spcBef>
                <a:spcPts val="580"/>
              </a:spcBef>
              <a:spcAft>
                <a:spcPts val="0"/>
              </a:spcAft>
              <a:buSzPct val="39230"/>
              <a:buFont typeface="Arial"/>
              <a:buNone/>
            </a:pPr>
            <a:endParaRPr sz="5200"/>
          </a:p>
          <a:p>
            <a:pPr marL="0" lvl="0" indent="-82550" algn="l" rtl="0">
              <a:spcBef>
                <a:spcPts val="580"/>
              </a:spcBef>
              <a:spcAft>
                <a:spcPts val="0"/>
              </a:spcAft>
              <a:buSzPct val="100000"/>
              <a:buFont typeface="Arial"/>
              <a:buChar char="•"/>
            </a:pPr>
            <a:r>
              <a:rPr lang="en" sz="5200">
                <a:solidFill>
                  <a:schemeClr val="dk1"/>
                </a:solidFill>
                <a:latin typeface="Libre Baskerville"/>
                <a:ea typeface="Libre Baskerville"/>
                <a:cs typeface="Libre Baskerville"/>
                <a:sym typeface="Libre Baskerville"/>
              </a:rPr>
              <a:t> Urea + DAP will be used afterwards which will be bought in bulk and safely stored at storage room</a:t>
            </a:r>
            <a:endParaRPr sz="5200"/>
          </a:p>
          <a:p>
            <a:pPr marL="0" lvl="0" indent="0" algn="l" rtl="0">
              <a:spcBef>
                <a:spcPts val="580"/>
              </a:spcBef>
              <a:spcAft>
                <a:spcPts val="0"/>
              </a:spcAft>
              <a:buSzPct val="39230"/>
              <a:buFont typeface="Arial"/>
              <a:buNone/>
            </a:pPr>
            <a:endParaRPr sz="5200"/>
          </a:p>
          <a:p>
            <a:pPr marL="0" lvl="0" indent="-82550" algn="l" rtl="0">
              <a:spcBef>
                <a:spcPts val="580"/>
              </a:spcBef>
              <a:spcAft>
                <a:spcPts val="0"/>
              </a:spcAft>
              <a:buSzPct val="100000"/>
              <a:buFont typeface="Arial"/>
              <a:buChar char="•"/>
            </a:pPr>
            <a:r>
              <a:rPr lang="en" sz="5200">
                <a:solidFill>
                  <a:schemeClr val="dk1"/>
                </a:solidFill>
                <a:latin typeface="Libre Baskerville"/>
                <a:ea typeface="Libre Baskerville"/>
                <a:cs typeface="Libre Baskerville"/>
                <a:sym typeface="Libre Baskerville"/>
              </a:rPr>
              <a:t> Cow dung will be bought from nearby farms and farmers</a:t>
            </a:r>
            <a:endParaRPr sz="5200"/>
          </a:p>
          <a:p>
            <a:pPr marL="0" lvl="0" indent="0" algn="l" rtl="0">
              <a:spcBef>
                <a:spcPts val="580"/>
              </a:spcBef>
              <a:spcAft>
                <a:spcPts val="0"/>
              </a:spcAft>
              <a:buSzPct val="39230"/>
              <a:buFont typeface="Arial"/>
              <a:buNone/>
            </a:pPr>
            <a:endParaRPr sz="5200"/>
          </a:p>
          <a:p>
            <a:pPr marL="0" lvl="0" indent="-82550" algn="l" rtl="0">
              <a:spcBef>
                <a:spcPts val="580"/>
              </a:spcBef>
              <a:spcAft>
                <a:spcPts val="0"/>
              </a:spcAft>
              <a:buSzPct val="100000"/>
              <a:buFont typeface="Arial"/>
              <a:buChar char="•"/>
            </a:pPr>
            <a:r>
              <a:rPr lang="en" sz="5200">
                <a:solidFill>
                  <a:schemeClr val="dk1"/>
                </a:solidFill>
                <a:latin typeface="Libre Baskerville"/>
                <a:ea typeface="Libre Baskerville"/>
                <a:cs typeface="Libre Baskerville"/>
                <a:sym typeface="Libre Baskerville"/>
              </a:rPr>
              <a:t> Quality compost can also be made by decomposing agricultural wastes, forage and other degradable sources found inside and around the farm</a:t>
            </a:r>
            <a:endParaRPr sz="5200"/>
          </a:p>
          <a:p>
            <a:pPr marL="0" lvl="0" indent="0" algn="l" rtl="0">
              <a:spcBef>
                <a:spcPts val="580"/>
              </a:spcBef>
              <a:spcAft>
                <a:spcPts val="0"/>
              </a:spcAft>
              <a:buSzPct val="39230"/>
              <a:buFont typeface="Arial"/>
              <a:buNone/>
            </a:pPr>
            <a:endParaRPr sz="5200"/>
          </a:p>
          <a:p>
            <a:pPr marL="0" lvl="0" indent="-82550" algn="l" rtl="0">
              <a:spcBef>
                <a:spcPts val="580"/>
              </a:spcBef>
              <a:spcAft>
                <a:spcPts val="0"/>
              </a:spcAft>
              <a:buSzPct val="100000"/>
              <a:buFont typeface="Arial"/>
              <a:buChar char="•"/>
            </a:pPr>
            <a:r>
              <a:rPr lang="en" sz="5200">
                <a:solidFill>
                  <a:schemeClr val="dk1"/>
                </a:solidFill>
                <a:latin typeface="Libre Baskerville"/>
                <a:ea typeface="Libre Baskerville"/>
                <a:cs typeface="Libre Baskerville"/>
                <a:sym typeface="Libre Baskerville"/>
              </a:rPr>
              <a:t> Some quantity of organic fertilizers (composting) will be produced in Year II by rearing livestock</a:t>
            </a:r>
            <a:endParaRPr sz="5200"/>
          </a:p>
          <a:p>
            <a:pPr marL="0" lvl="0" indent="0" algn="l" rtl="0">
              <a:spcBef>
                <a:spcPts val="580"/>
              </a:spcBef>
              <a:spcAft>
                <a:spcPts val="0"/>
              </a:spcAft>
              <a:buSzPct val="85000"/>
              <a:buNone/>
            </a:pPr>
            <a:endParaRPr sz="2000"/>
          </a:p>
          <a:p>
            <a:pPr marL="0" lvl="0" indent="0" algn="l" rtl="0">
              <a:spcBef>
                <a:spcPts val="580"/>
              </a:spcBef>
              <a:spcAft>
                <a:spcPts val="0"/>
              </a:spcAft>
              <a:buSzPct val="85000"/>
              <a:buNone/>
            </a:pPr>
            <a:endParaRPr sz="2000"/>
          </a:p>
          <a:p>
            <a:pPr marL="0" lvl="0" indent="0" algn="l" rtl="0">
              <a:spcBef>
                <a:spcPts val="580"/>
              </a:spcBef>
              <a:spcAft>
                <a:spcPts val="0"/>
              </a:spcAft>
              <a:buSzPct val="85000"/>
              <a:buNone/>
            </a:pPr>
            <a:endParaRPr sz="2000"/>
          </a:p>
          <a:p>
            <a:pPr marL="0" lvl="0" indent="0" algn="l" rtl="0">
              <a:spcBef>
                <a:spcPts val="580"/>
              </a:spcBef>
              <a:spcAft>
                <a:spcPts val="0"/>
              </a:spcAft>
              <a:buSzPct val="85000"/>
              <a:buNone/>
            </a:pPr>
            <a:endParaRPr sz="2000"/>
          </a:p>
          <a:p>
            <a:pPr marL="0" lvl="0" indent="0" algn="l" rtl="0">
              <a:spcBef>
                <a:spcPts val="580"/>
              </a:spcBef>
              <a:spcAft>
                <a:spcPts val="0"/>
              </a:spcAft>
              <a:buSzPct val="85000"/>
              <a:buNone/>
            </a:pPr>
            <a:endParaRPr sz="2000"/>
          </a:p>
          <a:p>
            <a:pPr marL="0" lvl="0" indent="0" algn="l" rtl="0">
              <a:spcBef>
                <a:spcPts val="580"/>
              </a:spcBef>
              <a:spcAft>
                <a:spcPts val="0"/>
              </a:spcAft>
              <a:buSzPct val="85000"/>
              <a:buFont typeface="Arial"/>
              <a:buNone/>
            </a:pPr>
            <a:endParaRPr sz="2000"/>
          </a:p>
          <a:p>
            <a:pPr marL="0" lvl="0" indent="0" algn="l" rtl="0">
              <a:spcBef>
                <a:spcPts val="580"/>
              </a:spcBef>
              <a:spcAft>
                <a:spcPts val="0"/>
              </a:spcAft>
              <a:buSzPct val="122777"/>
              <a:buNone/>
            </a:pPr>
            <a:endParaRPr/>
          </a:p>
          <a:p>
            <a:pPr marL="0" lvl="0" indent="0" algn="l" rtl="0">
              <a:spcBef>
                <a:spcPts val="580"/>
              </a:spcBef>
              <a:spcAft>
                <a:spcPts val="0"/>
              </a:spcAft>
              <a:buSzPct val="122777"/>
              <a:buNone/>
            </a:pPr>
            <a:endParaRPr/>
          </a:p>
          <a:p>
            <a:pPr marL="274320" lvl="0" indent="-274320" algn="l" rtl="0">
              <a:spcBef>
                <a:spcPts val="580"/>
              </a:spcBef>
              <a:spcAft>
                <a:spcPts val="1200"/>
              </a:spcAft>
              <a:buSzPct val="122777"/>
              <a:buNone/>
            </a:pPr>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53"/>
        <p:cNvGrpSpPr/>
        <p:nvPr/>
      </p:nvGrpSpPr>
      <p:grpSpPr>
        <a:xfrm>
          <a:off x="0" y="0"/>
          <a:ext cx="0" cy="0"/>
          <a:chOff x="0" y="0"/>
          <a:chExt cx="0" cy="0"/>
        </a:xfrm>
      </p:grpSpPr>
      <p:sp>
        <p:nvSpPr>
          <p:cNvPr id="254" name="Google Shape;254;p40"/>
          <p:cNvSpPr txBox="1">
            <a:spLocks noGrp="1"/>
          </p:cNvSpPr>
          <p:nvPr>
            <p:ph type="title"/>
          </p:nvPr>
        </p:nvSpPr>
        <p:spPr>
          <a:xfrm>
            <a:off x="304800" y="114300"/>
            <a:ext cx="8610600" cy="571500"/>
          </a:xfrm>
          <a:prstGeom prst="rect">
            <a:avLst/>
          </a:prstGeom>
          <a:solidFill>
            <a:schemeClr val="accent5"/>
          </a:solidFill>
          <a:ln>
            <a:noFill/>
          </a:ln>
        </p:spPr>
        <p:txBody>
          <a:bodyPr spcFirstLastPara="1" wrap="square" lIns="91425" tIns="45700" rIns="91425" bIns="91425" anchor="b" anchorCtr="0">
            <a:normAutofit fontScale="90000"/>
          </a:bodyPr>
          <a:lstStyle/>
          <a:p>
            <a:pPr marL="0" marR="0" lvl="0" indent="0" algn="l" rtl="0">
              <a:lnSpc>
                <a:spcPct val="100000"/>
              </a:lnSpc>
              <a:spcBef>
                <a:spcPts val="0"/>
              </a:spcBef>
              <a:spcAft>
                <a:spcPts val="0"/>
              </a:spcAft>
              <a:buClr>
                <a:schemeClr val="lt1"/>
              </a:buClr>
              <a:buSzPct val="148484"/>
              <a:buFont typeface="Garamond"/>
              <a:buNone/>
            </a:pPr>
            <a:r>
              <a:rPr lang="en" sz="3300">
                <a:solidFill>
                  <a:schemeClr val="lt1"/>
                </a:solidFill>
                <a:latin typeface="Garamond"/>
                <a:ea typeface="Garamond"/>
                <a:cs typeface="Garamond"/>
                <a:sym typeface="Garamond"/>
              </a:rPr>
              <a:t>Input Management</a:t>
            </a:r>
            <a:endParaRPr sz="3300">
              <a:solidFill>
                <a:schemeClr val="lt1"/>
              </a:solidFill>
              <a:latin typeface="Garamond"/>
              <a:ea typeface="Garamond"/>
              <a:cs typeface="Garamond"/>
              <a:sym typeface="Garamond"/>
            </a:endParaRPr>
          </a:p>
        </p:txBody>
      </p:sp>
      <p:sp>
        <p:nvSpPr>
          <p:cNvPr id="255" name="Google Shape;255;p40"/>
          <p:cNvSpPr txBox="1">
            <a:spLocks noGrp="1"/>
          </p:cNvSpPr>
          <p:nvPr>
            <p:ph type="body" idx="1"/>
          </p:nvPr>
        </p:nvSpPr>
        <p:spPr>
          <a:xfrm>
            <a:off x="304800" y="857250"/>
            <a:ext cx="8610600" cy="4114800"/>
          </a:xfrm>
          <a:prstGeom prst="rect">
            <a:avLst/>
          </a:prstGeom>
          <a:solidFill>
            <a:schemeClr val="lt1"/>
          </a:solidFill>
          <a:ln w="12700" cap="flat" cmpd="sng">
            <a:solidFill>
              <a:schemeClr val="accent2"/>
            </a:solidFill>
            <a:prstDash val="solid"/>
            <a:round/>
            <a:headEnd type="none" w="sm" len="sm"/>
            <a:tailEnd type="none" w="sm" len="sm"/>
          </a:ln>
        </p:spPr>
        <p:txBody>
          <a:bodyPr spcFirstLastPara="1" wrap="square" lIns="91425" tIns="45700" rIns="91425" bIns="45700" anchor="t" anchorCtr="0">
            <a:normAutofit fontScale="32500" lnSpcReduction="20000"/>
          </a:bodyPr>
          <a:lstStyle/>
          <a:p>
            <a:pPr marL="0" lvl="0" indent="-32385" algn="l" rtl="0">
              <a:spcBef>
                <a:spcPts val="0"/>
              </a:spcBef>
              <a:spcAft>
                <a:spcPts val="0"/>
              </a:spcAft>
              <a:buSzPct val="85000"/>
              <a:buFont typeface="Arial"/>
              <a:buChar char="•"/>
            </a:pPr>
            <a:r>
              <a:rPr lang="en" sz="2400">
                <a:solidFill>
                  <a:schemeClr val="dk1"/>
                </a:solidFill>
                <a:latin typeface="Libre Baskerville"/>
                <a:ea typeface="Libre Baskerville"/>
                <a:cs typeface="Libre Baskerville"/>
                <a:sym typeface="Libre Baskerville"/>
              </a:rPr>
              <a:t> </a:t>
            </a:r>
            <a:r>
              <a:rPr lang="en" sz="5200">
                <a:solidFill>
                  <a:schemeClr val="dk1"/>
                </a:solidFill>
                <a:latin typeface="Libre Baskerville"/>
                <a:ea typeface="Libre Baskerville"/>
                <a:cs typeface="Libre Baskerville"/>
                <a:sym typeface="Libre Baskerville"/>
              </a:rPr>
              <a:t>Necessary inputs (seeds + fertilizers + tools + pesticides) will be bought from Chitwan and Bardaghat and even Kathmandu if necessary with a view to use quality input. Necessary inputs will be bought at the outset and stored safely. </a:t>
            </a:r>
            <a:endParaRPr sz="5200"/>
          </a:p>
          <a:p>
            <a:pPr marL="0" lvl="0" indent="0" algn="l" rtl="0">
              <a:spcBef>
                <a:spcPts val="580"/>
              </a:spcBef>
              <a:spcAft>
                <a:spcPts val="0"/>
              </a:spcAft>
              <a:buSzPct val="39230"/>
              <a:buFont typeface="Arial"/>
              <a:buNone/>
            </a:pPr>
            <a:endParaRPr sz="5200"/>
          </a:p>
          <a:p>
            <a:pPr marL="0" lvl="0" indent="-82550" algn="l" rtl="0">
              <a:spcBef>
                <a:spcPts val="580"/>
              </a:spcBef>
              <a:spcAft>
                <a:spcPts val="0"/>
              </a:spcAft>
              <a:buSzPct val="100000"/>
              <a:buFont typeface="Arial"/>
              <a:buChar char="•"/>
            </a:pPr>
            <a:r>
              <a:rPr lang="en" sz="5200">
                <a:solidFill>
                  <a:schemeClr val="dk1"/>
                </a:solidFill>
                <a:latin typeface="Libre Baskerville"/>
                <a:ea typeface="Libre Baskerville"/>
                <a:cs typeface="Libre Baskerville"/>
                <a:sym typeface="Libre Baskerville"/>
              </a:rPr>
              <a:t> The farm currently has one store room with kitchen and a room for storing agricultural tools and inputs. The farm will upgrade it with repairs and maintenance. New constructions will also be optimized for storage.</a:t>
            </a:r>
            <a:endParaRPr sz="5200"/>
          </a:p>
          <a:p>
            <a:pPr marL="0" lvl="0" indent="0" algn="l" rtl="0">
              <a:spcBef>
                <a:spcPts val="580"/>
              </a:spcBef>
              <a:spcAft>
                <a:spcPts val="0"/>
              </a:spcAft>
              <a:buSzPct val="39230"/>
              <a:buFont typeface="Arial"/>
              <a:buNone/>
            </a:pPr>
            <a:endParaRPr sz="5200"/>
          </a:p>
          <a:p>
            <a:pPr marL="0" lvl="0" indent="-82550" algn="l" rtl="0">
              <a:spcBef>
                <a:spcPts val="580"/>
              </a:spcBef>
              <a:spcAft>
                <a:spcPts val="0"/>
              </a:spcAft>
              <a:buSzPct val="100000"/>
              <a:buFont typeface="Arial"/>
              <a:buChar char="•"/>
            </a:pPr>
            <a:r>
              <a:rPr lang="en" sz="5200">
                <a:solidFill>
                  <a:schemeClr val="dk1"/>
                </a:solidFill>
                <a:latin typeface="Libre Baskerville"/>
                <a:ea typeface="Libre Baskerville"/>
                <a:cs typeface="Libre Baskerville"/>
                <a:sym typeface="Libre Baskerville"/>
              </a:rPr>
              <a:t> There are two big ponds inside the farm which currently fulfill the irrigation requirement with the use of motor pumps. For full capacity utilization, the farm plans to make significant investment in an efficient irrigation system.</a:t>
            </a:r>
            <a:endParaRPr sz="5200"/>
          </a:p>
          <a:p>
            <a:pPr marL="0" lvl="0" indent="0" algn="l" rtl="0">
              <a:spcBef>
                <a:spcPts val="580"/>
              </a:spcBef>
              <a:spcAft>
                <a:spcPts val="0"/>
              </a:spcAft>
              <a:buSzPct val="85000"/>
              <a:buNone/>
            </a:pPr>
            <a:endParaRPr sz="2400"/>
          </a:p>
          <a:p>
            <a:pPr marL="0" lvl="0" indent="0" algn="l" rtl="0">
              <a:spcBef>
                <a:spcPts val="580"/>
              </a:spcBef>
              <a:spcAft>
                <a:spcPts val="0"/>
              </a:spcAft>
              <a:buSzPct val="85000"/>
              <a:buNone/>
            </a:pPr>
            <a:endParaRPr sz="2400"/>
          </a:p>
          <a:p>
            <a:pPr marL="0" lvl="0" indent="0" algn="l" rtl="0">
              <a:spcBef>
                <a:spcPts val="580"/>
              </a:spcBef>
              <a:spcAft>
                <a:spcPts val="0"/>
              </a:spcAft>
              <a:buSzPct val="85000"/>
              <a:buNone/>
            </a:pPr>
            <a:endParaRPr sz="2000"/>
          </a:p>
          <a:p>
            <a:pPr marL="0" lvl="0" indent="0" algn="l" rtl="0">
              <a:spcBef>
                <a:spcPts val="580"/>
              </a:spcBef>
              <a:spcAft>
                <a:spcPts val="0"/>
              </a:spcAft>
              <a:buSzPct val="85000"/>
              <a:buNone/>
            </a:pPr>
            <a:endParaRPr sz="2000"/>
          </a:p>
          <a:p>
            <a:pPr marL="0" lvl="0" indent="0" algn="l" rtl="0">
              <a:spcBef>
                <a:spcPts val="580"/>
              </a:spcBef>
              <a:spcAft>
                <a:spcPts val="0"/>
              </a:spcAft>
              <a:buSzPct val="85000"/>
              <a:buNone/>
            </a:pPr>
            <a:endParaRPr sz="2000"/>
          </a:p>
          <a:p>
            <a:pPr marL="0" lvl="0" indent="0" algn="l" rtl="0">
              <a:spcBef>
                <a:spcPts val="580"/>
              </a:spcBef>
              <a:spcAft>
                <a:spcPts val="0"/>
              </a:spcAft>
              <a:buSzPct val="85000"/>
              <a:buNone/>
            </a:pPr>
            <a:endParaRPr sz="2000"/>
          </a:p>
          <a:p>
            <a:pPr marL="0" lvl="0" indent="0" algn="l" rtl="0">
              <a:spcBef>
                <a:spcPts val="580"/>
              </a:spcBef>
              <a:spcAft>
                <a:spcPts val="0"/>
              </a:spcAft>
              <a:buSzPct val="85000"/>
              <a:buNone/>
            </a:pPr>
            <a:endParaRPr sz="2000"/>
          </a:p>
          <a:p>
            <a:pPr marL="0" lvl="0" indent="0" algn="l" rtl="0">
              <a:spcBef>
                <a:spcPts val="580"/>
              </a:spcBef>
              <a:spcAft>
                <a:spcPts val="0"/>
              </a:spcAft>
              <a:buSzPct val="85000"/>
              <a:buFont typeface="Arial"/>
              <a:buNone/>
            </a:pPr>
            <a:endParaRPr sz="2000"/>
          </a:p>
          <a:p>
            <a:pPr marL="0" lvl="0" indent="0" algn="l" rtl="0">
              <a:spcBef>
                <a:spcPts val="580"/>
              </a:spcBef>
              <a:spcAft>
                <a:spcPts val="0"/>
              </a:spcAft>
              <a:buSzPct val="122777"/>
              <a:buNone/>
            </a:pPr>
            <a:endParaRPr/>
          </a:p>
          <a:p>
            <a:pPr marL="0" lvl="0" indent="0" algn="l" rtl="0">
              <a:spcBef>
                <a:spcPts val="580"/>
              </a:spcBef>
              <a:spcAft>
                <a:spcPts val="0"/>
              </a:spcAft>
              <a:buSzPct val="122777"/>
              <a:buNone/>
            </a:pPr>
            <a:endParaRPr/>
          </a:p>
          <a:p>
            <a:pPr marL="274320" lvl="0" indent="-274320" algn="l" rtl="0">
              <a:spcBef>
                <a:spcPts val="580"/>
              </a:spcBef>
              <a:spcAft>
                <a:spcPts val="1200"/>
              </a:spcAft>
              <a:buSzPct val="122777"/>
              <a:buNone/>
            </a:pPr>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59"/>
        <p:cNvGrpSpPr/>
        <p:nvPr/>
      </p:nvGrpSpPr>
      <p:grpSpPr>
        <a:xfrm>
          <a:off x="0" y="0"/>
          <a:ext cx="0" cy="0"/>
          <a:chOff x="0" y="0"/>
          <a:chExt cx="0" cy="0"/>
        </a:xfrm>
      </p:grpSpPr>
      <p:sp>
        <p:nvSpPr>
          <p:cNvPr id="260" name="Google Shape;260;p41"/>
          <p:cNvSpPr txBox="1">
            <a:spLocks noGrp="1"/>
          </p:cNvSpPr>
          <p:nvPr>
            <p:ph type="title"/>
          </p:nvPr>
        </p:nvSpPr>
        <p:spPr>
          <a:xfrm>
            <a:off x="304800" y="114300"/>
            <a:ext cx="8610600" cy="571500"/>
          </a:xfrm>
          <a:prstGeom prst="rect">
            <a:avLst/>
          </a:prstGeom>
          <a:solidFill>
            <a:schemeClr val="accent5"/>
          </a:solidFill>
          <a:ln>
            <a:noFill/>
          </a:ln>
        </p:spPr>
        <p:txBody>
          <a:bodyPr spcFirstLastPara="1" wrap="square" lIns="91425" tIns="45700" rIns="91425" bIns="91425" anchor="b" anchorCtr="0">
            <a:normAutofit fontScale="90000"/>
          </a:bodyPr>
          <a:lstStyle/>
          <a:p>
            <a:pPr marL="0" marR="0" lvl="0" indent="0" algn="l" rtl="0">
              <a:lnSpc>
                <a:spcPct val="100000"/>
              </a:lnSpc>
              <a:spcBef>
                <a:spcPts val="0"/>
              </a:spcBef>
              <a:spcAft>
                <a:spcPts val="0"/>
              </a:spcAft>
              <a:buClr>
                <a:schemeClr val="lt1"/>
              </a:buClr>
              <a:buSzPct val="148484"/>
              <a:buFont typeface="Garamond"/>
              <a:buNone/>
            </a:pPr>
            <a:r>
              <a:rPr lang="en" sz="3300">
                <a:solidFill>
                  <a:schemeClr val="lt1"/>
                </a:solidFill>
                <a:latin typeface="Garamond"/>
                <a:ea typeface="Garamond"/>
                <a:cs typeface="Garamond"/>
                <a:sym typeface="Garamond"/>
              </a:rPr>
              <a:t>Workforce Management</a:t>
            </a:r>
            <a:endParaRPr sz="3300">
              <a:solidFill>
                <a:schemeClr val="lt1"/>
              </a:solidFill>
              <a:latin typeface="Garamond"/>
              <a:ea typeface="Garamond"/>
              <a:cs typeface="Garamond"/>
              <a:sym typeface="Garamond"/>
            </a:endParaRPr>
          </a:p>
        </p:txBody>
      </p:sp>
      <p:sp>
        <p:nvSpPr>
          <p:cNvPr id="261" name="Google Shape;261;p41"/>
          <p:cNvSpPr txBox="1">
            <a:spLocks noGrp="1"/>
          </p:cNvSpPr>
          <p:nvPr>
            <p:ph type="body" idx="1"/>
          </p:nvPr>
        </p:nvSpPr>
        <p:spPr>
          <a:xfrm>
            <a:off x="304800" y="857250"/>
            <a:ext cx="8610600" cy="4114800"/>
          </a:xfrm>
          <a:prstGeom prst="rect">
            <a:avLst/>
          </a:prstGeom>
          <a:solidFill>
            <a:schemeClr val="lt1"/>
          </a:solidFill>
          <a:ln w="12700" cap="flat" cmpd="sng">
            <a:solidFill>
              <a:schemeClr val="accent2"/>
            </a:solidFill>
            <a:prstDash val="solid"/>
            <a:round/>
            <a:headEnd type="none" w="sm" len="sm"/>
            <a:tailEnd type="none" w="sm" len="sm"/>
          </a:ln>
        </p:spPr>
        <p:txBody>
          <a:bodyPr spcFirstLastPara="1" wrap="square" lIns="91425" tIns="45700" rIns="91425" bIns="45700" anchor="t" anchorCtr="0">
            <a:noAutofit/>
          </a:bodyPr>
          <a:lstStyle/>
          <a:p>
            <a:pPr marL="274320" lvl="0" indent="-248920" algn="l" rtl="0">
              <a:spcBef>
                <a:spcPts val="0"/>
              </a:spcBef>
              <a:spcAft>
                <a:spcPts val="0"/>
              </a:spcAft>
              <a:buSzPts val="1300"/>
              <a:buChar char="●"/>
            </a:pPr>
            <a:r>
              <a:rPr lang="en" sz="1300">
                <a:solidFill>
                  <a:schemeClr val="dk1"/>
                </a:solidFill>
                <a:latin typeface="Libre Baskerville"/>
                <a:ea typeface="Libre Baskerville"/>
                <a:cs typeface="Libre Baskerville"/>
                <a:sym typeface="Libre Baskerville"/>
              </a:rPr>
              <a:t>The company’s financial plan may give an impression of high human resource costs but our estimates are rigorously calculated with a view to generate a sound production level, which can be achieved only by employing right amount of workforce. </a:t>
            </a:r>
            <a:endParaRPr sz="1300"/>
          </a:p>
          <a:p>
            <a:pPr marL="274320" lvl="0" indent="-166370" algn="l" rtl="0">
              <a:spcBef>
                <a:spcPts val="580"/>
              </a:spcBef>
              <a:spcAft>
                <a:spcPts val="0"/>
              </a:spcAft>
              <a:buSzPts val="1700"/>
              <a:buNone/>
            </a:pPr>
            <a:endParaRPr sz="1300"/>
          </a:p>
          <a:p>
            <a:pPr marL="274320" lvl="0" indent="-248920" algn="l" rtl="0">
              <a:spcBef>
                <a:spcPts val="580"/>
              </a:spcBef>
              <a:spcAft>
                <a:spcPts val="0"/>
              </a:spcAft>
              <a:buSzPts val="1300"/>
              <a:buChar char="●"/>
            </a:pPr>
            <a:r>
              <a:rPr lang="en" sz="1300">
                <a:solidFill>
                  <a:schemeClr val="dk1"/>
                </a:solidFill>
                <a:latin typeface="Libre Baskerville"/>
                <a:ea typeface="Libre Baskerville"/>
                <a:cs typeface="Libre Baskerville"/>
                <a:sym typeface="Libre Baskerville"/>
              </a:rPr>
              <a:t>Our firm understands high production level is a function of quality and adequate workforce  - both labor (in the context of Nepal) and technical expertise. So, necessary steps will be taken to ensure the right mix of required workforce. </a:t>
            </a:r>
            <a:endParaRPr sz="1300"/>
          </a:p>
          <a:p>
            <a:pPr marL="274320" lvl="0" indent="-166370" algn="l" rtl="0">
              <a:spcBef>
                <a:spcPts val="580"/>
              </a:spcBef>
              <a:spcAft>
                <a:spcPts val="0"/>
              </a:spcAft>
              <a:buSzPts val="1700"/>
              <a:buNone/>
            </a:pPr>
            <a:endParaRPr sz="1300"/>
          </a:p>
          <a:p>
            <a:pPr marL="274320" lvl="0" indent="-248920" algn="l" rtl="0">
              <a:spcBef>
                <a:spcPts val="580"/>
              </a:spcBef>
              <a:spcAft>
                <a:spcPts val="0"/>
              </a:spcAft>
              <a:buSzPts val="1300"/>
              <a:buChar char="●"/>
            </a:pPr>
            <a:r>
              <a:rPr lang="en" sz="1300">
                <a:solidFill>
                  <a:schemeClr val="dk1"/>
                </a:solidFill>
                <a:latin typeface="Libre Baskerville"/>
                <a:ea typeface="Libre Baskerville"/>
                <a:cs typeface="Libre Baskerville"/>
                <a:sym typeface="Libre Baskerville"/>
              </a:rPr>
              <a:t>The company will employ three senior employees with technical expertise and managerial abilities to see overall operations of the farm. </a:t>
            </a:r>
            <a:endParaRPr sz="1300"/>
          </a:p>
          <a:p>
            <a:pPr marL="274320" lvl="0" indent="-166370" algn="l" rtl="0">
              <a:spcBef>
                <a:spcPts val="580"/>
              </a:spcBef>
              <a:spcAft>
                <a:spcPts val="0"/>
              </a:spcAft>
              <a:buSzPts val="1700"/>
              <a:buNone/>
            </a:pPr>
            <a:endParaRPr sz="1300"/>
          </a:p>
          <a:p>
            <a:pPr marL="274320" lvl="0" indent="-248920" algn="l" rtl="0">
              <a:spcBef>
                <a:spcPts val="580"/>
              </a:spcBef>
              <a:spcAft>
                <a:spcPts val="0"/>
              </a:spcAft>
              <a:buSzPts val="1300"/>
              <a:buChar char="●"/>
            </a:pPr>
            <a:r>
              <a:rPr lang="en" sz="1300">
                <a:solidFill>
                  <a:schemeClr val="dk1"/>
                </a:solidFill>
                <a:latin typeface="Libre Baskerville"/>
                <a:ea typeface="Libre Baskerville"/>
                <a:cs typeface="Libre Baskerville"/>
                <a:sym typeface="Libre Baskerville"/>
              </a:rPr>
              <a:t>Additionally, the company will contract external agriculture consultant for their expertise service and guidance. Agriculture Technology Centre (ATC) (</a:t>
            </a:r>
            <a:r>
              <a:rPr lang="en" sz="1300" u="sng">
                <a:solidFill>
                  <a:schemeClr val="hlink"/>
                </a:solidFill>
                <a:latin typeface="Libre Baskerville"/>
                <a:ea typeface="Libre Baskerville"/>
                <a:cs typeface="Libre Baskerville"/>
                <a:sym typeface="Libre Baskerville"/>
                <a:hlinkClick r:id="rId3"/>
              </a:rPr>
              <a:t>http://www.agritechcenter.com.np/</a:t>
            </a:r>
            <a:r>
              <a:rPr lang="en" sz="1300">
                <a:solidFill>
                  <a:schemeClr val="dk1"/>
                </a:solidFill>
                <a:latin typeface="Libre Baskerville"/>
                <a:ea typeface="Libre Baskerville"/>
                <a:cs typeface="Libre Baskerville"/>
                <a:sym typeface="Libre Baskerville"/>
              </a:rPr>
              <a:t>) has already agreed in principal to provide expert support to the firm in its overall operation throughout the year for an agreed sum of fees. </a:t>
            </a:r>
            <a:endParaRPr sz="1300"/>
          </a:p>
          <a:p>
            <a:pPr marL="274320" lvl="0" indent="-166370" algn="l" rtl="0">
              <a:spcBef>
                <a:spcPts val="580"/>
              </a:spcBef>
              <a:spcAft>
                <a:spcPts val="1200"/>
              </a:spcAft>
              <a:buSzPts val="1700"/>
              <a:buNone/>
            </a:pPr>
            <a:endParaRPr sz="200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65"/>
        <p:cNvGrpSpPr/>
        <p:nvPr/>
      </p:nvGrpSpPr>
      <p:grpSpPr>
        <a:xfrm>
          <a:off x="0" y="0"/>
          <a:ext cx="0" cy="0"/>
          <a:chOff x="0" y="0"/>
          <a:chExt cx="0" cy="0"/>
        </a:xfrm>
      </p:grpSpPr>
      <p:sp>
        <p:nvSpPr>
          <p:cNvPr id="266" name="Google Shape;266;p42"/>
          <p:cNvSpPr txBox="1">
            <a:spLocks noGrp="1"/>
          </p:cNvSpPr>
          <p:nvPr>
            <p:ph type="title"/>
          </p:nvPr>
        </p:nvSpPr>
        <p:spPr>
          <a:xfrm>
            <a:off x="304800" y="114300"/>
            <a:ext cx="8610600" cy="571500"/>
          </a:xfrm>
          <a:prstGeom prst="rect">
            <a:avLst/>
          </a:prstGeom>
          <a:solidFill>
            <a:schemeClr val="accent5"/>
          </a:solidFill>
          <a:ln>
            <a:noFill/>
          </a:ln>
        </p:spPr>
        <p:txBody>
          <a:bodyPr spcFirstLastPara="1" wrap="square" lIns="91425" tIns="45700" rIns="91425" bIns="91425" anchor="b" anchorCtr="0">
            <a:normAutofit fontScale="90000"/>
          </a:bodyPr>
          <a:lstStyle/>
          <a:p>
            <a:pPr marL="0" marR="0" lvl="0" indent="0" algn="l" rtl="0">
              <a:lnSpc>
                <a:spcPct val="100000"/>
              </a:lnSpc>
              <a:spcBef>
                <a:spcPts val="0"/>
              </a:spcBef>
              <a:spcAft>
                <a:spcPts val="0"/>
              </a:spcAft>
              <a:buClr>
                <a:schemeClr val="lt1"/>
              </a:buClr>
              <a:buSzPct val="148484"/>
              <a:buFont typeface="Garamond"/>
              <a:buNone/>
            </a:pPr>
            <a:r>
              <a:rPr lang="en" sz="3300">
                <a:solidFill>
                  <a:schemeClr val="lt1"/>
                </a:solidFill>
                <a:latin typeface="Garamond"/>
                <a:ea typeface="Garamond"/>
                <a:cs typeface="Garamond"/>
                <a:sym typeface="Garamond"/>
              </a:rPr>
              <a:t>Workforce Management</a:t>
            </a:r>
            <a:endParaRPr sz="3300">
              <a:solidFill>
                <a:schemeClr val="lt1"/>
              </a:solidFill>
              <a:latin typeface="Garamond"/>
              <a:ea typeface="Garamond"/>
              <a:cs typeface="Garamond"/>
              <a:sym typeface="Garamond"/>
            </a:endParaRPr>
          </a:p>
        </p:txBody>
      </p:sp>
      <p:sp>
        <p:nvSpPr>
          <p:cNvPr id="267" name="Google Shape;267;p42"/>
          <p:cNvSpPr txBox="1">
            <a:spLocks noGrp="1"/>
          </p:cNvSpPr>
          <p:nvPr>
            <p:ph type="body" idx="1"/>
          </p:nvPr>
        </p:nvSpPr>
        <p:spPr>
          <a:xfrm>
            <a:off x="304800" y="818075"/>
            <a:ext cx="8610600" cy="4273200"/>
          </a:xfrm>
          <a:prstGeom prst="rect">
            <a:avLst/>
          </a:prstGeom>
          <a:solidFill>
            <a:schemeClr val="lt1"/>
          </a:solidFill>
          <a:ln w="12700" cap="flat" cmpd="sng">
            <a:solidFill>
              <a:schemeClr val="accent2"/>
            </a:solidFill>
            <a:prstDash val="solid"/>
            <a:round/>
            <a:headEnd type="none" w="sm" len="sm"/>
            <a:tailEnd type="none" w="sm" len="sm"/>
          </a:ln>
        </p:spPr>
        <p:txBody>
          <a:bodyPr spcFirstLastPara="1" wrap="square" lIns="91425" tIns="45700" rIns="91425" bIns="45700" anchor="t" anchorCtr="0">
            <a:normAutofit fontScale="25000" lnSpcReduction="20000"/>
          </a:bodyPr>
          <a:lstStyle/>
          <a:p>
            <a:pPr marL="274320" lvl="0" indent="-250666" algn="l" rtl="0">
              <a:spcBef>
                <a:spcPts val="0"/>
              </a:spcBef>
              <a:spcAft>
                <a:spcPts val="0"/>
              </a:spcAft>
              <a:buSzPct val="100000"/>
              <a:buChar char="●"/>
            </a:pPr>
            <a:r>
              <a:rPr lang="en" sz="4800">
                <a:solidFill>
                  <a:schemeClr val="dk1"/>
                </a:solidFill>
                <a:latin typeface="Libre Baskerville"/>
                <a:ea typeface="Libre Baskerville"/>
                <a:cs typeface="Libre Baskerville"/>
                <a:sym typeface="Libre Baskerville"/>
              </a:rPr>
              <a:t>Currently, there are three labors working in the farm. Two are full timers and living inside the farm. </a:t>
            </a:r>
            <a:endParaRPr sz="4800"/>
          </a:p>
          <a:p>
            <a:pPr marL="274320" lvl="0" indent="-174466" algn="l" rtl="0">
              <a:spcBef>
                <a:spcPts val="580"/>
              </a:spcBef>
              <a:spcAft>
                <a:spcPts val="0"/>
              </a:spcAft>
              <a:buSzPct val="35416"/>
              <a:buNone/>
            </a:pPr>
            <a:endParaRPr sz="4800"/>
          </a:p>
          <a:p>
            <a:pPr marL="274320" lvl="0" indent="-250666" algn="l" rtl="0">
              <a:spcBef>
                <a:spcPts val="580"/>
              </a:spcBef>
              <a:spcAft>
                <a:spcPts val="0"/>
              </a:spcAft>
              <a:buSzPct val="100000"/>
              <a:buChar char="●"/>
            </a:pPr>
            <a:r>
              <a:rPr lang="en" sz="4800">
                <a:solidFill>
                  <a:schemeClr val="dk1"/>
                </a:solidFill>
                <a:latin typeface="Libre Baskerville"/>
                <a:ea typeface="Libre Baskerville"/>
                <a:cs typeface="Libre Baskerville"/>
                <a:sym typeface="Libre Baskerville"/>
              </a:rPr>
              <a:t>When required, workers can be hired from the nearby village on a daily and seasonal basis. For agricultural works, it is hard to find men but women workers are available. The firm shall implement all possible measures that shall ensure women-friendly working environment.</a:t>
            </a:r>
            <a:endParaRPr sz="4800">
              <a:solidFill>
                <a:schemeClr val="dk1"/>
              </a:solidFill>
              <a:latin typeface="Libre Baskerville"/>
              <a:ea typeface="Libre Baskerville"/>
              <a:cs typeface="Libre Baskerville"/>
              <a:sym typeface="Libre Baskerville"/>
            </a:endParaRPr>
          </a:p>
          <a:p>
            <a:pPr marL="274320" lvl="0" indent="0" algn="l" rtl="0">
              <a:spcBef>
                <a:spcPts val="580"/>
              </a:spcBef>
              <a:spcAft>
                <a:spcPts val="0"/>
              </a:spcAft>
              <a:buNone/>
            </a:pPr>
            <a:endParaRPr sz="4800">
              <a:solidFill>
                <a:schemeClr val="dk1"/>
              </a:solidFill>
              <a:latin typeface="Libre Baskerville"/>
              <a:ea typeface="Libre Baskerville"/>
              <a:cs typeface="Libre Baskerville"/>
              <a:sym typeface="Libre Baskerville"/>
            </a:endParaRPr>
          </a:p>
          <a:p>
            <a:pPr marL="274320" lvl="0" indent="-253365" algn="l" rtl="0">
              <a:spcBef>
                <a:spcPts val="580"/>
              </a:spcBef>
              <a:spcAft>
                <a:spcPts val="0"/>
              </a:spcAft>
              <a:buClr>
                <a:schemeClr val="dk1"/>
              </a:buClr>
              <a:buSzPct val="100000"/>
              <a:buFont typeface="Libre Baskerville"/>
              <a:buChar char="●"/>
            </a:pPr>
            <a:r>
              <a:rPr lang="en" sz="4800">
                <a:solidFill>
                  <a:schemeClr val="dk1"/>
                </a:solidFill>
                <a:latin typeface="Libre Baskerville"/>
                <a:ea typeface="Libre Baskerville"/>
                <a:cs typeface="Libre Baskerville"/>
                <a:sym typeface="Libre Baskerville"/>
              </a:rPr>
              <a:t>All farm workers will be paid fairly including making provisions of financial and other incentives</a:t>
            </a:r>
            <a:endParaRPr sz="4800">
              <a:solidFill>
                <a:schemeClr val="dk1"/>
              </a:solidFill>
              <a:latin typeface="Libre Baskerville"/>
              <a:ea typeface="Libre Baskerville"/>
              <a:cs typeface="Libre Baskerville"/>
              <a:sym typeface="Libre Baskerville"/>
            </a:endParaRPr>
          </a:p>
          <a:p>
            <a:pPr marL="0" lvl="0" indent="0" algn="l" rtl="0">
              <a:spcBef>
                <a:spcPts val="580"/>
              </a:spcBef>
              <a:spcAft>
                <a:spcPts val="0"/>
              </a:spcAft>
              <a:buNone/>
            </a:pPr>
            <a:endParaRPr sz="4800">
              <a:solidFill>
                <a:schemeClr val="dk1"/>
              </a:solidFill>
              <a:latin typeface="Libre Baskerville"/>
              <a:ea typeface="Libre Baskerville"/>
              <a:cs typeface="Libre Baskerville"/>
              <a:sym typeface="Libre Baskerville"/>
            </a:endParaRPr>
          </a:p>
          <a:p>
            <a:pPr marL="274320" lvl="0" indent="-250666" algn="l" rtl="0">
              <a:spcBef>
                <a:spcPts val="580"/>
              </a:spcBef>
              <a:spcAft>
                <a:spcPts val="0"/>
              </a:spcAft>
              <a:buSzPct val="100000"/>
              <a:buChar char="●"/>
            </a:pPr>
            <a:r>
              <a:rPr lang="en" sz="4800">
                <a:solidFill>
                  <a:schemeClr val="dk1"/>
                </a:solidFill>
                <a:latin typeface="Libre Baskerville"/>
                <a:ea typeface="Libre Baskerville"/>
                <a:cs typeface="Libre Baskerville"/>
                <a:sym typeface="Libre Baskerville"/>
              </a:rPr>
              <a:t>The farm may face shortage of seasonal labors when run in full capacity. In such case, the farm will look into employing labors making provision for fooding and shelter facilities during their stay, including minimum wages.</a:t>
            </a:r>
            <a:endParaRPr sz="4800">
              <a:solidFill>
                <a:schemeClr val="dk1"/>
              </a:solidFill>
              <a:latin typeface="Libre Baskerville"/>
              <a:ea typeface="Libre Baskerville"/>
              <a:cs typeface="Libre Baskerville"/>
              <a:sym typeface="Libre Baskerville"/>
            </a:endParaRPr>
          </a:p>
          <a:p>
            <a:pPr marL="0" lvl="0" indent="0" algn="l" rtl="0">
              <a:spcBef>
                <a:spcPts val="580"/>
              </a:spcBef>
              <a:spcAft>
                <a:spcPts val="0"/>
              </a:spcAft>
              <a:buSzPct val="35416"/>
              <a:buNone/>
            </a:pPr>
            <a:endParaRPr sz="4800"/>
          </a:p>
          <a:p>
            <a:pPr marL="274320" lvl="0" indent="-250666" algn="l" rtl="0">
              <a:spcBef>
                <a:spcPts val="580"/>
              </a:spcBef>
              <a:spcAft>
                <a:spcPts val="0"/>
              </a:spcAft>
              <a:buSzPct val="100000"/>
              <a:buChar char="●"/>
            </a:pPr>
            <a:r>
              <a:rPr lang="en" sz="4800">
                <a:solidFill>
                  <a:schemeClr val="dk1"/>
                </a:solidFill>
                <a:latin typeface="Libre Baskerville"/>
                <a:ea typeface="Libre Baskerville"/>
                <a:cs typeface="Libre Baskerville"/>
                <a:sym typeface="Libre Baskerville"/>
              </a:rPr>
              <a:t>The farm plans to employ around six full-time workers (including the already employed two workers) and utilize them in daily farm and other operations. A fixed responsibility and schedule will be assigned to each of them.</a:t>
            </a:r>
            <a:endParaRPr sz="4800"/>
          </a:p>
          <a:p>
            <a:pPr marL="274320" lvl="0" indent="-174466" algn="l" rtl="0">
              <a:spcBef>
                <a:spcPts val="580"/>
              </a:spcBef>
              <a:spcAft>
                <a:spcPts val="0"/>
              </a:spcAft>
              <a:buSzPct val="35416"/>
              <a:buNone/>
            </a:pPr>
            <a:endParaRPr sz="4800"/>
          </a:p>
          <a:p>
            <a:pPr marL="274320" lvl="0" indent="-250666" algn="l" rtl="0">
              <a:spcBef>
                <a:spcPts val="580"/>
              </a:spcBef>
              <a:spcAft>
                <a:spcPts val="0"/>
              </a:spcAft>
              <a:buSzPct val="100000"/>
              <a:buChar char="●"/>
            </a:pPr>
            <a:r>
              <a:rPr lang="en" sz="4800">
                <a:solidFill>
                  <a:schemeClr val="dk1"/>
                </a:solidFill>
                <a:latin typeface="Libre Baskerville"/>
                <a:ea typeface="Libre Baskerville"/>
                <a:cs typeface="Libre Baskerville"/>
                <a:sym typeface="Libre Baskerville"/>
              </a:rPr>
              <a:t>The farm will also explore ways to gradually reduce dependency on human labor, for instance utilization of drones for spraying of fertilizer. Focus would be on mechanizing the farm operation to lessen manual work and increase productivity.</a:t>
            </a:r>
            <a:endParaRPr sz="4800"/>
          </a:p>
          <a:p>
            <a:pPr marL="274320" lvl="0" indent="-174466" algn="l" rtl="0">
              <a:spcBef>
                <a:spcPts val="580"/>
              </a:spcBef>
              <a:spcAft>
                <a:spcPts val="0"/>
              </a:spcAft>
              <a:buSzPct val="35416"/>
              <a:buNone/>
            </a:pPr>
            <a:endParaRPr sz="4800"/>
          </a:p>
          <a:p>
            <a:pPr marL="274320" lvl="0" indent="-174466" algn="l" rtl="0">
              <a:spcBef>
                <a:spcPts val="580"/>
              </a:spcBef>
              <a:spcAft>
                <a:spcPts val="0"/>
              </a:spcAft>
              <a:buSzPct val="85000"/>
              <a:buNone/>
            </a:pPr>
            <a:endParaRPr sz="2000"/>
          </a:p>
          <a:p>
            <a:pPr marL="274320" lvl="0" indent="-174466" algn="l" rtl="0">
              <a:spcBef>
                <a:spcPts val="580"/>
              </a:spcBef>
              <a:spcAft>
                <a:spcPts val="0"/>
              </a:spcAft>
              <a:buSzPct val="85000"/>
              <a:buNone/>
            </a:pPr>
            <a:endParaRPr sz="2000"/>
          </a:p>
          <a:p>
            <a:pPr marL="274320" lvl="0" indent="-174466" algn="l" rtl="0">
              <a:spcBef>
                <a:spcPts val="580"/>
              </a:spcBef>
              <a:spcAft>
                <a:spcPts val="0"/>
              </a:spcAft>
              <a:buSzPct val="85000"/>
              <a:buNone/>
            </a:pPr>
            <a:endParaRPr sz="2000"/>
          </a:p>
          <a:p>
            <a:pPr marL="274320" lvl="0" indent="-174466" algn="l" rtl="0">
              <a:spcBef>
                <a:spcPts val="580"/>
              </a:spcBef>
              <a:spcAft>
                <a:spcPts val="0"/>
              </a:spcAft>
              <a:buSzPct val="85000"/>
              <a:buNone/>
            </a:pPr>
            <a:endParaRPr sz="2000"/>
          </a:p>
          <a:p>
            <a:pPr marL="0" lvl="0" indent="0" algn="l" rtl="0">
              <a:spcBef>
                <a:spcPts val="580"/>
              </a:spcBef>
              <a:spcAft>
                <a:spcPts val="0"/>
              </a:spcAft>
              <a:buSzPct val="85000"/>
              <a:buNone/>
            </a:pPr>
            <a:endParaRPr sz="2000"/>
          </a:p>
          <a:p>
            <a:pPr marL="0" lvl="0" indent="0" algn="l" rtl="0">
              <a:spcBef>
                <a:spcPts val="580"/>
              </a:spcBef>
              <a:spcAft>
                <a:spcPts val="0"/>
              </a:spcAft>
              <a:buSzPct val="85000"/>
              <a:buNone/>
            </a:pPr>
            <a:endParaRPr sz="2000"/>
          </a:p>
          <a:p>
            <a:pPr marL="0" lvl="0" indent="0" algn="l" rtl="0">
              <a:spcBef>
                <a:spcPts val="580"/>
              </a:spcBef>
              <a:spcAft>
                <a:spcPts val="0"/>
              </a:spcAft>
              <a:buSzPct val="85000"/>
              <a:buNone/>
            </a:pPr>
            <a:endParaRPr sz="2000"/>
          </a:p>
          <a:p>
            <a:pPr marL="0" lvl="0" indent="0" algn="l" rtl="0">
              <a:spcBef>
                <a:spcPts val="580"/>
              </a:spcBef>
              <a:spcAft>
                <a:spcPts val="0"/>
              </a:spcAft>
              <a:buSzPct val="85000"/>
              <a:buNone/>
            </a:pPr>
            <a:endParaRPr sz="2000"/>
          </a:p>
          <a:p>
            <a:pPr marL="0" lvl="0" indent="0" algn="l" rtl="0">
              <a:spcBef>
                <a:spcPts val="580"/>
              </a:spcBef>
              <a:spcAft>
                <a:spcPts val="0"/>
              </a:spcAft>
              <a:buSzPct val="85000"/>
              <a:buNone/>
            </a:pPr>
            <a:endParaRPr sz="2000"/>
          </a:p>
          <a:p>
            <a:pPr marL="0" lvl="0" indent="0" algn="l" rtl="0">
              <a:spcBef>
                <a:spcPts val="580"/>
              </a:spcBef>
              <a:spcAft>
                <a:spcPts val="0"/>
              </a:spcAft>
              <a:buSzPct val="85000"/>
              <a:buFont typeface="Arial"/>
              <a:buNone/>
            </a:pPr>
            <a:endParaRPr sz="2000"/>
          </a:p>
          <a:p>
            <a:pPr marL="0" lvl="0" indent="0" algn="l" rtl="0">
              <a:spcBef>
                <a:spcPts val="580"/>
              </a:spcBef>
              <a:spcAft>
                <a:spcPts val="0"/>
              </a:spcAft>
              <a:buSzPct val="122777"/>
              <a:buNone/>
            </a:pPr>
            <a:endParaRPr/>
          </a:p>
          <a:p>
            <a:pPr marL="0" lvl="0" indent="0" algn="l" rtl="0">
              <a:spcBef>
                <a:spcPts val="580"/>
              </a:spcBef>
              <a:spcAft>
                <a:spcPts val="0"/>
              </a:spcAft>
              <a:buSzPct val="122777"/>
              <a:buNone/>
            </a:pPr>
            <a:endParaRPr/>
          </a:p>
          <a:p>
            <a:pPr marL="274320" lvl="0" indent="-274320" algn="l" rtl="0">
              <a:spcBef>
                <a:spcPts val="580"/>
              </a:spcBef>
              <a:spcAft>
                <a:spcPts val="1200"/>
              </a:spcAft>
              <a:buSzPct val="122777"/>
              <a:buNone/>
            </a:pP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Google Shape;73;p16"/>
          <p:cNvSpPr txBox="1">
            <a:spLocks noGrp="1"/>
          </p:cNvSpPr>
          <p:nvPr>
            <p:ph type="title"/>
          </p:nvPr>
        </p:nvSpPr>
        <p:spPr>
          <a:xfrm>
            <a:off x="304800" y="114300"/>
            <a:ext cx="8610600" cy="571500"/>
          </a:xfrm>
          <a:prstGeom prst="rect">
            <a:avLst/>
          </a:prstGeom>
          <a:solidFill>
            <a:schemeClr val="accent5"/>
          </a:solidFill>
          <a:ln>
            <a:noFill/>
          </a:ln>
        </p:spPr>
        <p:txBody>
          <a:bodyPr spcFirstLastPara="1" wrap="square" lIns="91425" tIns="45700" rIns="91425" bIns="91425" anchor="b" anchorCtr="0">
            <a:noAutofit/>
          </a:bodyPr>
          <a:lstStyle/>
          <a:p>
            <a:pPr marL="0" marR="0" lvl="0" indent="0" algn="l" rtl="0">
              <a:lnSpc>
                <a:spcPct val="100000"/>
              </a:lnSpc>
              <a:spcBef>
                <a:spcPts val="0"/>
              </a:spcBef>
              <a:spcAft>
                <a:spcPts val="0"/>
              </a:spcAft>
              <a:buClr>
                <a:schemeClr val="lt1"/>
              </a:buClr>
              <a:buSzPts val="4900"/>
              <a:buFont typeface="Garamond"/>
              <a:buNone/>
            </a:pPr>
            <a:r>
              <a:rPr lang="en" sz="3000">
                <a:solidFill>
                  <a:schemeClr val="lt1"/>
                </a:solidFill>
                <a:latin typeface="Garamond"/>
                <a:ea typeface="Garamond"/>
                <a:cs typeface="Garamond"/>
                <a:sym typeface="Garamond"/>
              </a:rPr>
              <a:t>Company Introduction	</a:t>
            </a:r>
            <a:endParaRPr sz="3000">
              <a:solidFill>
                <a:schemeClr val="lt1"/>
              </a:solidFill>
              <a:latin typeface="Garamond"/>
              <a:ea typeface="Garamond"/>
              <a:cs typeface="Garamond"/>
              <a:sym typeface="Garamond"/>
            </a:endParaRPr>
          </a:p>
        </p:txBody>
      </p:sp>
      <p:sp>
        <p:nvSpPr>
          <p:cNvPr id="74" name="Google Shape;74;p16"/>
          <p:cNvSpPr txBox="1">
            <a:spLocks noGrp="1"/>
          </p:cNvSpPr>
          <p:nvPr>
            <p:ph type="body" idx="1"/>
          </p:nvPr>
        </p:nvSpPr>
        <p:spPr>
          <a:xfrm>
            <a:off x="304800" y="857250"/>
            <a:ext cx="8610600" cy="4114800"/>
          </a:xfrm>
          <a:prstGeom prst="rect">
            <a:avLst/>
          </a:prstGeom>
          <a:solidFill>
            <a:schemeClr val="lt1"/>
          </a:solidFill>
          <a:ln w="12700" cap="flat" cmpd="sng">
            <a:solidFill>
              <a:schemeClr val="accent2"/>
            </a:solidFill>
            <a:prstDash val="solid"/>
            <a:round/>
            <a:headEnd type="none" w="sm" len="sm"/>
            <a:tailEnd type="none" w="sm" len="sm"/>
          </a:ln>
        </p:spPr>
        <p:txBody>
          <a:bodyPr spcFirstLastPara="1" wrap="square" lIns="91425" tIns="45700" rIns="91425" bIns="45700" anchor="t" anchorCtr="0">
            <a:normAutofit/>
          </a:bodyPr>
          <a:lstStyle/>
          <a:p>
            <a:pPr marL="274320" lvl="0" indent="-274320" algn="l" rtl="0">
              <a:spcBef>
                <a:spcPts val="0"/>
              </a:spcBef>
              <a:spcAft>
                <a:spcPts val="0"/>
              </a:spcAft>
              <a:buSzPts val="2210"/>
              <a:buNone/>
            </a:pPr>
            <a:r>
              <a:rPr lang="en" sz="1400" b="1">
                <a:solidFill>
                  <a:schemeClr val="dk1"/>
                </a:solidFill>
                <a:latin typeface="Libre Baskerville"/>
                <a:ea typeface="Libre Baskerville"/>
                <a:cs typeface="Libre Baskerville"/>
                <a:sym typeface="Libre Baskerville"/>
              </a:rPr>
              <a:t>Vision</a:t>
            </a:r>
            <a:endParaRPr sz="1400"/>
          </a:p>
          <a:p>
            <a:pPr marL="0" lvl="0" indent="0" algn="l" rtl="0">
              <a:spcBef>
                <a:spcPts val="580"/>
              </a:spcBef>
              <a:spcAft>
                <a:spcPts val="0"/>
              </a:spcAft>
              <a:buSzPts val="2210"/>
              <a:buNone/>
            </a:pPr>
            <a:r>
              <a:rPr lang="en" sz="1400">
                <a:solidFill>
                  <a:schemeClr val="dk1"/>
                </a:solidFill>
                <a:latin typeface="Libre Baskerville"/>
                <a:ea typeface="Libre Baskerville"/>
                <a:cs typeface="Libre Baskerville"/>
                <a:sym typeface="Libre Baskerville"/>
              </a:rPr>
              <a:t>Conceive and run large scale agricultural projects throughout the country employing best technologies and specialize in farm operations and management</a:t>
            </a:r>
            <a:endParaRPr sz="1400"/>
          </a:p>
          <a:p>
            <a:pPr marL="0" lvl="0" indent="0" algn="l" rtl="0">
              <a:spcBef>
                <a:spcPts val="580"/>
              </a:spcBef>
              <a:spcAft>
                <a:spcPts val="0"/>
              </a:spcAft>
              <a:buSzPts val="2210"/>
              <a:buNone/>
            </a:pPr>
            <a:endParaRPr sz="1400"/>
          </a:p>
          <a:p>
            <a:pPr marL="274320" lvl="0" indent="-274320" algn="l" rtl="0">
              <a:spcBef>
                <a:spcPts val="580"/>
              </a:spcBef>
              <a:spcAft>
                <a:spcPts val="0"/>
              </a:spcAft>
              <a:buSzPts val="2210"/>
              <a:buNone/>
            </a:pPr>
            <a:r>
              <a:rPr lang="en" sz="1400" b="1">
                <a:solidFill>
                  <a:schemeClr val="dk1"/>
                </a:solidFill>
                <a:latin typeface="Libre Baskerville"/>
                <a:ea typeface="Libre Baskerville"/>
                <a:cs typeface="Libre Baskerville"/>
                <a:sym typeface="Libre Baskerville"/>
              </a:rPr>
              <a:t>Values</a:t>
            </a:r>
            <a:r>
              <a:rPr lang="en" sz="1400">
                <a:solidFill>
                  <a:schemeClr val="dk1"/>
                </a:solidFill>
                <a:latin typeface="Libre Baskerville"/>
                <a:ea typeface="Libre Baskerville"/>
                <a:cs typeface="Libre Baskerville"/>
                <a:sym typeface="Libre Baskerville"/>
              </a:rPr>
              <a:t>				</a:t>
            </a:r>
            <a:endParaRPr sz="1400"/>
          </a:p>
          <a:p>
            <a:pPr marL="274320" lvl="0" indent="-274320" algn="l" rtl="0">
              <a:spcBef>
                <a:spcPts val="580"/>
              </a:spcBef>
              <a:spcAft>
                <a:spcPts val="0"/>
              </a:spcAft>
              <a:buClr>
                <a:srgbClr val="000000"/>
              </a:buClr>
              <a:buSzPts val="2210"/>
              <a:buFont typeface="Arial"/>
              <a:buNone/>
            </a:pPr>
            <a:r>
              <a:rPr lang="en" sz="1400">
                <a:solidFill>
                  <a:schemeClr val="dk1"/>
                </a:solidFill>
                <a:latin typeface="Libre Baskerville"/>
                <a:ea typeface="Libre Baskerville"/>
                <a:cs typeface="Libre Baskerville"/>
                <a:sym typeface="Libre Baskerville"/>
              </a:rPr>
              <a:t>Fairness, Excellence, Initiative, Harmony, Sustainability, Environment</a:t>
            </a:r>
            <a:endParaRPr sz="1400"/>
          </a:p>
          <a:p>
            <a:pPr marL="274320" lvl="0" indent="-274320" algn="l" rtl="0">
              <a:spcBef>
                <a:spcPts val="580"/>
              </a:spcBef>
              <a:spcAft>
                <a:spcPts val="0"/>
              </a:spcAft>
              <a:buSzPts val="2210"/>
              <a:buNone/>
            </a:pPr>
            <a:endParaRPr sz="1400"/>
          </a:p>
          <a:p>
            <a:pPr marL="274320" lvl="0" indent="-274320" algn="l" rtl="0">
              <a:spcBef>
                <a:spcPts val="580"/>
              </a:spcBef>
              <a:spcAft>
                <a:spcPts val="0"/>
              </a:spcAft>
              <a:buSzPts val="2210"/>
              <a:buNone/>
            </a:pPr>
            <a:r>
              <a:rPr lang="en" sz="1400" b="1">
                <a:solidFill>
                  <a:schemeClr val="dk1"/>
                </a:solidFill>
                <a:latin typeface="Libre Baskerville"/>
                <a:ea typeface="Libre Baskerville"/>
                <a:cs typeface="Libre Baskerville"/>
                <a:sym typeface="Libre Baskerville"/>
              </a:rPr>
              <a:t>Business Objective		</a:t>
            </a:r>
            <a:endParaRPr sz="1400"/>
          </a:p>
          <a:p>
            <a:pPr marL="0" lvl="0" indent="0" algn="l" rtl="0">
              <a:spcBef>
                <a:spcPts val="580"/>
              </a:spcBef>
              <a:spcAft>
                <a:spcPts val="0"/>
              </a:spcAft>
              <a:buClr>
                <a:srgbClr val="000000"/>
              </a:buClr>
              <a:buSzPts val="2210"/>
              <a:buFont typeface="Arial"/>
              <a:buNone/>
            </a:pPr>
            <a:r>
              <a:rPr lang="en" sz="1400">
                <a:solidFill>
                  <a:schemeClr val="dk1"/>
                </a:solidFill>
                <a:latin typeface="Libre Baskerville"/>
                <a:ea typeface="Libre Baskerville"/>
                <a:cs typeface="Libre Baskerville"/>
                <a:sym typeface="Libre Baskerville"/>
              </a:rPr>
              <a:t>Engage in sustainable commercial farming, specializing in select range of vegetables, fruits and livestock. In the process, collaborate with local communities, create opportunities for them and employ smart technologies for larger efficiency gains</a:t>
            </a:r>
            <a:endParaRPr sz="1400"/>
          </a:p>
          <a:p>
            <a:pPr marL="274320" lvl="0" indent="-274320" algn="l" rtl="0">
              <a:spcBef>
                <a:spcPts val="580"/>
              </a:spcBef>
              <a:spcAft>
                <a:spcPts val="1200"/>
              </a:spcAft>
              <a:buSzPts val="2210"/>
              <a:buNone/>
            </a:pPr>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71"/>
        <p:cNvGrpSpPr/>
        <p:nvPr/>
      </p:nvGrpSpPr>
      <p:grpSpPr>
        <a:xfrm>
          <a:off x="0" y="0"/>
          <a:ext cx="0" cy="0"/>
          <a:chOff x="0" y="0"/>
          <a:chExt cx="0" cy="0"/>
        </a:xfrm>
      </p:grpSpPr>
      <p:sp>
        <p:nvSpPr>
          <p:cNvPr id="272" name="Google Shape;272;p43"/>
          <p:cNvSpPr txBox="1">
            <a:spLocks noGrp="1"/>
          </p:cNvSpPr>
          <p:nvPr>
            <p:ph type="title"/>
          </p:nvPr>
        </p:nvSpPr>
        <p:spPr>
          <a:xfrm>
            <a:off x="304800" y="114300"/>
            <a:ext cx="8610600" cy="571500"/>
          </a:xfrm>
          <a:prstGeom prst="rect">
            <a:avLst/>
          </a:prstGeom>
          <a:solidFill>
            <a:schemeClr val="accent5"/>
          </a:solidFill>
          <a:ln>
            <a:noFill/>
          </a:ln>
        </p:spPr>
        <p:txBody>
          <a:bodyPr spcFirstLastPara="1" wrap="square" lIns="91425" tIns="45700" rIns="91425" bIns="91425" anchor="b" anchorCtr="0">
            <a:normAutofit fontScale="90000"/>
          </a:bodyPr>
          <a:lstStyle/>
          <a:p>
            <a:pPr marL="0" marR="0" lvl="0" indent="0" algn="l" rtl="0">
              <a:lnSpc>
                <a:spcPct val="100000"/>
              </a:lnSpc>
              <a:spcBef>
                <a:spcPts val="0"/>
              </a:spcBef>
              <a:spcAft>
                <a:spcPts val="0"/>
              </a:spcAft>
              <a:buClr>
                <a:schemeClr val="lt1"/>
              </a:buClr>
              <a:buSzPct val="148484"/>
              <a:buFont typeface="Garamond"/>
              <a:buNone/>
            </a:pPr>
            <a:r>
              <a:rPr lang="en" sz="3300">
                <a:solidFill>
                  <a:schemeClr val="lt1"/>
                </a:solidFill>
                <a:latin typeface="Garamond"/>
                <a:ea typeface="Garamond"/>
                <a:cs typeface="Garamond"/>
                <a:sym typeface="Garamond"/>
              </a:rPr>
              <a:t>Infrastructure Plan	</a:t>
            </a:r>
            <a:endParaRPr sz="3300">
              <a:solidFill>
                <a:schemeClr val="lt1"/>
              </a:solidFill>
              <a:latin typeface="Garamond"/>
              <a:ea typeface="Garamond"/>
              <a:cs typeface="Garamond"/>
              <a:sym typeface="Garamond"/>
            </a:endParaRPr>
          </a:p>
        </p:txBody>
      </p:sp>
      <p:graphicFrame>
        <p:nvGraphicFramePr>
          <p:cNvPr id="273" name="Google Shape;273;p43"/>
          <p:cNvGraphicFramePr/>
          <p:nvPr/>
        </p:nvGraphicFramePr>
        <p:xfrm>
          <a:off x="370073" y="1869156"/>
          <a:ext cx="8271175" cy="2594690"/>
        </p:xfrm>
        <a:graphic>
          <a:graphicData uri="http://schemas.openxmlformats.org/drawingml/2006/table">
            <a:tbl>
              <a:tblPr>
                <a:noFill/>
                <a:tableStyleId>{FB088F9E-4A9D-462F-8A79-2F722510028B}</a:tableStyleId>
              </a:tblPr>
              <a:tblGrid>
                <a:gridCol w="439175"/>
                <a:gridCol w="2579625"/>
                <a:gridCol w="5252375"/>
              </a:tblGrid>
              <a:tr h="285750">
                <a:tc>
                  <a:txBody>
                    <a:bodyPr/>
                    <a:lstStyle/>
                    <a:p>
                      <a:pPr marL="0" marR="0" lvl="0" indent="0" algn="l" rtl="0">
                        <a:spcBef>
                          <a:spcPts val="0"/>
                        </a:spcBef>
                        <a:spcAft>
                          <a:spcPts val="0"/>
                        </a:spcAft>
                        <a:buNone/>
                      </a:pPr>
                      <a:r>
                        <a:rPr lang="en" sz="1200">
                          <a:solidFill>
                            <a:schemeClr val="dk1"/>
                          </a:solidFill>
                          <a:latin typeface="Libre Baskerville"/>
                          <a:ea typeface="Libre Baskerville"/>
                          <a:cs typeface="Libre Baskerville"/>
                          <a:sym typeface="Libre Baskerville"/>
                        </a:rPr>
                        <a:t>1.</a:t>
                      </a:r>
                      <a:endParaRPr sz="1200">
                        <a:solidFill>
                          <a:schemeClr val="dk1"/>
                        </a:solidFill>
                        <a:latin typeface="Libre Baskerville"/>
                        <a:ea typeface="Libre Baskerville"/>
                        <a:cs typeface="Libre Baskerville"/>
                        <a:sym typeface="Libre Baskerville"/>
                      </a:endParaRPr>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r>
                        <a:rPr lang="en" sz="1200">
                          <a:solidFill>
                            <a:schemeClr val="dk1"/>
                          </a:solidFill>
                          <a:latin typeface="Libre Baskerville"/>
                          <a:ea typeface="Libre Baskerville"/>
                          <a:cs typeface="Libre Baskerville"/>
                          <a:sym typeface="Libre Baskerville"/>
                        </a:rPr>
                        <a:t>Perimeter Fencing </a:t>
                      </a:r>
                      <a:endParaRPr sz="1200">
                        <a:solidFill>
                          <a:schemeClr val="dk1"/>
                        </a:solidFill>
                        <a:latin typeface="Libre Baskerville"/>
                        <a:ea typeface="Libre Baskerville"/>
                        <a:cs typeface="Libre Baskerville"/>
                        <a:sym typeface="Libre Baskerville"/>
                      </a:endParaRPr>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r>
                        <a:rPr lang="en" sz="1200">
                          <a:solidFill>
                            <a:schemeClr val="dk1"/>
                          </a:solidFill>
                          <a:latin typeface="Libre Baskerville"/>
                          <a:ea typeface="Libre Baskerville"/>
                          <a:cs typeface="Libre Baskerville"/>
                          <a:sym typeface="Libre Baskerville"/>
                        </a:rPr>
                        <a:t>To prevent animal invasion and reinforce farm security</a:t>
                      </a:r>
                      <a:endParaRPr sz="1200">
                        <a:solidFill>
                          <a:schemeClr val="dk1"/>
                        </a:solidFill>
                        <a:latin typeface="Libre Baskerville"/>
                        <a:ea typeface="Libre Baskerville"/>
                        <a:cs typeface="Libre Baskerville"/>
                        <a:sym typeface="Libre Baskerville"/>
                      </a:endParaRPr>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285750">
                <a:tc>
                  <a:txBody>
                    <a:bodyPr/>
                    <a:lstStyle/>
                    <a:p>
                      <a:pPr marL="0" marR="0" lvl="0" indent="0" algn="l" rtl="0">
                        <a:spcBef>
                          <a:spcPts val="0"/>
                        </a:spcBef>
                        <a:spcAft>
                          <a:spcPts val="0"/>
                        </a:spcAft>
                        <a:buNone/>
                      </a:pPr>
                      <a:r>
                        <a:rPr lang="en" sz="1200">
                          <a:solidFill>
                            <a:schemeClr val="dk1"/>
                          </a:solidFill>
                          <a:latin typeface="Libre Baskerville"/>
                          <a:ea typeface="Libre Baskerville"/>
                          <a:cs typeface="Libre Baskerville"/>
                          <a:sym typeface="Libre Baskerville"/>
                        </a:rPr>
                        <a:t>2.</a:t>
                      </a:r>
                      <a:endParaRPr sz="1200">
                        <a:solidFill>
                          <a:schemeClr val="dk1"/>
                        </a:solidFill>
                        <a:latin typeface="Libre Baskerville"/>
                        <a:ea typeface="Libre Baskerville"/>
                        <a:cs typeface="Libre Baskerville"/>
                        <a:sym typeface="Libre Baskerville"/>
                      </a:endParaRPr>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r>
                        <a:rPr lang="en" sz="1200">
                          <a:solidFill>
                            <a:schemeClr val="dk1"/>
                          </a:solidFill>
                          <a:latin typeface="Libre Baskerville"/>
                          <a:ea typeface="Libre Baskerville"/>
                          <a:cs typeface="Libre Baskerville"/>
                          <a:sym typeface="Libre Baskerville"/>
                        </a:rPr>
                        <a:t>Nursery Greenhouse </a:t>
                      </a:r>
                      <a:endParaRPr sz="1200">
                        <a:solidFill>
                          <a:schemeClr val="dk1"/>
                        </a:solidFill>
                        <a:latin typeface="Libre Baskerville"/>
                        <a:ea typeface="Libre Baskerville"/>
                        <a:cs typeface="Libre Baskerville"/>
                        <a:sym typeface="Libre Baskerville"/>
                      </a:endParaRPr>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r>
                        <a:rPr lang="en" sz="1200">
                          <a:solidFill>
                            <a:schemeClr val="dk1"/>
                          </a:solidFill>
                          <a:latin typeface="Libre Baskerville"/>
                          <a:ea typeface="Libre Baskerville"/>
                          <a:cs typeface="Libre Baskerville"/>
                          <a:sym typeface="Libre Baskerville"/>
                        </a:rPr>
                        <a:t>To facilitate off season vegetable production and ensure prevention from extreme weathers</a:t>
                      </a:r>
                      <a:endParaRPr sz="1200">
                        <a:solidFill>
                          <a:schemeClr val="dk1"/>
                        </a:solidFill>
                        <a:latin typeface="Libre Baskerville"/>
                        <a:ea typeface="Libre Baskerville"/>
                        <a:cs typeface="Libre Baskerville"/>
                        <a:sym typeface="Libre Baskerville"/>
                      </a:endParaRPr>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285750">
                <a:tc>
                  <a:txBody>
                    <a:bodyPr/>
                    <a:lstStyle/>
                    <a:p>
                      <a:pPr marL="0" marR="0" lvl="0" indent="0" algn="l" rtl="0">
                        <a:spcBef>
                          <a:spcPts val="0"/>
                        </a:spcBef>
                        <a:spcAft>
                          <a:spcPts val="0"/>
                        </a:spcAft>
                        <a:buNone/>
                      </a:pPr>
                      <a:r>
                        <a:rPr lang="en" sz="1200">
                          <a:solidFill>
                            <a:schemeClr val="dk1"/>
                          </a:solidFill>
                          <a:latin typeface="Libre Baskerville"/>
                          <a:ea typeface="Libre Baskerville"/>
                          <a:cs typeface="Libre Baskerville"/>
                          <a:sym typeface="Libre Baskerville"/>
                        </a:rPr>
                        <a:t>3.</a:t>
                      </a:r>
                      <a:endParaRPr sz="1200">
                        <a:solidFill>
                          <a:schemeClr val="dk1"/>
                        </a:solidFill>
                        <a:latin typeface="Libre Baskerville"/>
                        <a:ea typeface="Libre Baskerville"/>
                        <a:cs typeface="Libre Baskerville"/>
                        <a:sym typeface="Libre Baskerville"/>
                      </a:endParaRPr>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r>
                        <a:rPr lang="en" sz="1200">
                          <a:solidFill>
                            <a:schemeClr val="dk1"/>
                          </a:solidFill>
                          <a:latin typeface="Libre Baskerville"/>
                          <a:ea typeface="Libre Baskerville"/>
                          <a:cs typeface="Libre Baskerville"/>
                          <a:sym typeface="Libre Baskerville"/>
                        </a:rPr>
                        <a:t>Irrigation</a:t>
                      </a:r>
                      <a:endParaRPr sz="1200">
                        <a:solidFill>
                          <a:schemeClr val="dk1"/>
                        </a:solidFill>
                        <a:latin typeface="Libre Baskerville"/>
                        <a:ea typeface="Libre Baskerville"/>
                        <a:cs typeface="Libre Baskerville"/>
                        <a:sym typeface="Libre Baskerville"/>
                      </a:endParaRPr>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r>
                        <a:rPr lang="en" sz="1200">
                          <a:solidFill>
                            <a:schemeClr val="dk1"/>
                          </a:solidFill>
                          <a:latin typeface="Libre Baskerville"/>
                          <a:ea typeface="Libre Baskerville"/>
                          <a:cs typeface="Libre Baskerville"/>
                          <a:sym typeface="Libre Baskerville"/>
                        </a:rPr>
                        <a:t>To ensure  long-term sound and sustainable water supply </a:t>
                      </a:r>
                      <a:endParaRPr sz="1200">
                        <a:solidFill>
                          <a:schemeClr val="dk1"/>
                        </a:solidFill>
                        <a:latin typeface="Libre Baskerville"/>
                        <a:ea typeface="Libre Baskerville"/>
                        <a:cs typeface="Libre Baskerville"/>
                        <a:sym typeface="Libre Baskerville"/>
                      </a:endParaRPr>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285750">
                <a:tc>
                  <a:txBody>
                    <a:bodyPr/>
                    <a:lstStyle/>
                    <a:p>
                      <a:pPr marL="0" marR="0" lvl="0" indent="0" algn="l" rtl="0">
                        <a:spcBef>
                          <a:spcPts val="0"/>
                        </a:spcBef>
                        <a:spcAft>
                          <a:spcPts val="0"/>
                        </a:spcAft>
                        <a:buNone/>
                      </a:pPr>
                      <a:r>
                        <a:rPr lang="en" sz="1200">
                          <a:solidFill>
                            <a:schemeClr val="dk1"/>
                          </a:solidFill>
                          <a:latin typeface="Libre Baskerville"/>
                          <a:ea typeface="Libre Baskerville"/>
                          <a:cs typeface="Libre Baskerville"/>
                          <a:sym typeface="Libre Baskerville"/>
                        </a:rPr>
                        <a:t>4.</a:t>
                      </a:r>
                      <a:endParaRPr sz="1200">
                        <a:solidFill>
                          <a:schemeClr val="dk1"/>
                        </a:solidFill>
                        <a:latin typeface="Libre Baskerville"/>
                        <a:ea typeface="Libre Baskerville"/>
                        <a:cs typeface="Libre Baskerville"/>
                        <a:sym typeface="Libre Baskerville"/>
                      </a:endParaRPr>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r>
                        <a:rPr lang="en" sz="1200">
                          <a:solidFill>
                            <a:schemeClr val="dk1"/>
                          </a:solidFill>
                          <a:latin typeface="Libre Baskerville"/>
                          <a:ea typeface="Libre Baskerville"/>
                          <a:cs typeface="Libre Baskerville"/>
                          <a:sym typeface="Libre Baskerville"/>
                        </a:rPr>
                        <a:t>Multi-purpose Office Space (Including Manager's Quarter) </a:t>
                      </a:r>
                      <a:endParaRPr sz="1200">
                        <a:solidFill>
                          <a:schemeClr val="dk1"/>
                        </a:solidFill>
                        <a:latin typeface="Libre Baskerville"/>
                        <a:ea typeface="Libre Baskerville"/>
                        <a:cs typeface="Libre Baskerville"/>
                        <a:sym typeface="Libre Baskerville"/>
                      </a:endParaRPr>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r>
                        <a:rPr lang="en" sz="1200">
                          <a:solidFill>
                            <a:schemeClr val="dk1"/>
                          </a:solidFill>
                          <a:latin typeface="Libre Baskerville"/>
                          <a:ea typeface="Libre Baskerville"/>
                          <a:cs typeface="Libre Baskerville"/>
                          <a:sym typeface="Libre Baskerville"/>
                        </a:rPr>
                        <a:t>For managerial, administrative and planning works, warehouse and training purposes and in-house managerial residence</a:t>
                      </a:r>
                      <a:endParaRPr sz="1200">
                        <a:solidFill>
                          <a:schemeClr val="dk1"/>
                        </a:solidFill>
                        <a:latin typeface="Libre Baskerville"/>
                        <a:ea typeface="Libre Baskerville"/>
                        <a:cs typeface="Libre Baskerville"/>
                        <a:sym typeface="Libre Baskerville"/>
                      </a:endParaRPr>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285750">
                <a:tc>
                  <a:txBody>
                    <a:bodyPr/>
                    <a:lstStyle/>
                    <a:p>
                      <a:pPr marL="0" marR="0" lvl="0" indent="0" algn="l" rtl="0">
                        <a:spcBef>
                          <a:spcPts val="0"/>
                        </a:spcBef>
                        <a:spcAft>
                          <a:spcPts val="0"/>
                        </a:spcAft>
                        <a:buNone/>
                      </a:pPr>
                      <a:r>
                        <a:rPr lang="en" sz="1200">
                          <a:solidFill>
                            <a:schemeClr val="dk1"/>
                          </a:solidFill>
                          <a:latin typeface="Libre Baskerville"/>
                          <a:ea typeface="Libre Baskerville"/>
                          <a:cs typeface="Libre Baskerville"/>
                          <a:sym typeface="Libre Baskerville"/>
                        </a:rPr>
                        <a:t>5.</a:t>
                      </a:r>
                      <a:endParaRPr sz="1200">
                        <a:solidFill>
                          <a:schemeClr val="dk1"/>
                        </a:solidFill>
                        <a:latin typeface="Libre Baskerville"/>
                        <a:ea typeface="Libre Baskerville"/>
                        <a:cs typeface="Libre Baskerville"/>
                        <a:sym typeface="Libre Baskerville"/>
                      </a:endParaRPr>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r>
                        <a:rPr lang="en" sz="1200">
                          <a:solidFill>
                            <a:schemeClr val="dk1"/>
                          </a:solidFill>
                          <a:latin typeface="Libre Baskerville"/>
                          <a:ea typeface="Libre Baskerville"/>
                          <a:cs typeface="Libre Baskerville"/>
                          <a:sym typeface="Libre Baskerville"/>
                        </a:rPr>
                        <a:t>Guard Room/Posts</a:t>
                      </a:r>
                      <a:endParaRPr sz="1200">
                        <a:solidFill>
                          <a:schemeClr val="dk1"/>
                        </a:solidFill>
                        <a:latin typeface="Libre Baskerville"/>
                        <a:ea typeface="Libre Baskerville"/>
                        <a:cs typeface="Libre Baskerville"/>
                        <a:sym typeface="Libre Baskerville"/>
                      </a:endParaRPr>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r>
                        <a:rPr lang="en" sz="1200">
                          <a:solidFill>
                            <a:schemeClr val="dk1"/>
                          </a:solidFill>
                          <a:latin typeface="Libre Baskerville"/>
                          <a:ea typeface="Libre Baskerville"/>
                          <a:cs typeface="Libre Baskerville"/>
                          <a:sym typeface="Libre Baskerville"/>
                        </a:rPr>
                        <a:t>To ensure farm security</a:t>
                      </a:r>
                      <a:endParaRPr sz="1200">
                        <a:solidFill>
                          <a:schemeClr val="dk1"/>
                        </a:solidFill>
                        <a:latin typeface="Libre Baskerville"/>
                        <a:ea typeface="Libre Baskerville"/>
                        <a:cs typeface="Libre Baskerville"/>
                        <a:sym typeface="Libre Baskerville"/>
                      </a:endParaRPr>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285750">
                <a:tc>
                  <a:txBody>
                    <a:bodyPr/>
                    <a:lstStyle/>
                    <a:p>
                      <a:pPr marL="0" marR="0" lvl="0" indent="0" algn="l" rtl="0">
                        <a:spcBef>
                          <a:spcPts val="0"/>
                        </a:spcBef>
                        <a:spcAft>
                          <a:spcPts val="0"/>
                        </a:spcAft>
                        <a:buNone/>
                      </a:pPr>
                      <a:r>
                        <a:rPr lang="en" sz="1200">
                          <a:solidFill>
                            <a:schemeClr val="dk1"/>
                          </a:solidFill>
                          <a:latin typeface="Libre Baskerville"/>
                          <a:ea typeface="Libre Baskerville"/>
                          <a:cs typeface="Libre Baskerville"/>
                          <a:sym typeface="Libre Baskerville"/>
                        </a:rPr>
                        <a:t>6.</a:t>
                      </a:r>
                      <a:endParaRPr sz="1200">
                        <a:solidFill>
                          <a:schemeClr val="dk1"/>
                        </a:solidFill>
                        <a:latin typeface="Libre Baskerville"/>
                        <a:ea typeface="Libre Baskerville"/>
                        <a:cs typeface="Libre Baskerville"/>
                        <a:sym typeface="Libre Baskerville"/>
                      </a:endParaRPr>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r>
                        <a:rPr lang="en" sz="1200">
                          <a:solidFill>
                            <a:schemeClr val="dk1"/>
                          </a:solidFill>
                          <a:latin typeface="Libre Baskerville"/>
                          <a:ea typeface="Libre Baskerville"/>
                          <a:cs typeface="Libre Baskerville"/>
                          <a:sym typeface="Libre Baskerville"/>
                        </a:rPr>
                        <a:t>Worker Quarters </a:t>
                      </a:r>
                      <a:endParaRPr sz="1200">
                        <a:solidFill>
                          <a:schemeClr val="dk1"/>
                        </a:solidFill>
                        <a:latin typeface="Libre Baskerville"/>
                        <a:ea typeface="Libre Baskerville"/>
                        <a:cs typeface="Libre Baskerville"/>
                        <a:sym typeface="Libre Baskerville"/>
                      </a:endParaRPr>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chemeClr val="dk1"/>
                        </a:buClr>
                        <a:buSzPts val="1500"/>
                        <a:buFont typeface="Libre Baskerville"/>
                        <a:buNone/>
                      </a:pPr>
                      <a:r>
                        <a:rPr lang="en" sz="1200">
                          <a:solidFill>
                            <a:schemeClr val="dk1"/>
                          </a:solidFill>
                          <a:latin typeface="Libre Baskerville"/>
                          <a:ea typeface="Libre Baskerville"/>
                          <a:cs typeface="Libre Baskerville"/>
                          <a:sym typeface="Libre Baskerville"/>
                        </a:rPr>
                        <a:t>To ensure in-house workers’ welfare and encourage higher productivity</a:t>
                      </a:r>
                      <a:endParaRPr sz="1200">
                        <a:solidFill>
                          <a:schemeClr val="dk1"/>
                        </a:solidFill>
                        <a:latin typeface="Libre Baskerville"/>
                        <a:ea typeface="Libre Baskerville"/>
                        <a:cs typeface="Libre Baskerville"/>
                        <a:sym typeface="Libre Baskerville"/>
                      </a:endParaRPr>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285750">
                <a:tc>
                  <a:txBody>
                    <a:bodyPr/>
                    <a:lstStyle/>
                    <a:p>
                      <a:pPr marL="0" marR="0" lvl="0" indent="0" algn="l" rtl="0">
                        <a:spcBef>
                          <a:spcPts val="0"/>
                        </a:spcBef>
                        <a:spcAft>
                          <a:spcPts val="0"/>
                        </a:spcAft>
                        <a:buNone/>
                      </a:pPr>
                      <a:r>
                        <a:rPr lang="en" sz="1200">
                          <a:solidFill>
                            <a:schemeClr val="dk1"/>
                          </a:solidFill>
                          <a:latin typeface="Libre Baskerville"/>
                          <a:ea typeface="Libre Baskerville"/>
                          <a:cs typeface="Libre Baskerville"/>
                          <a:sym typeface="Libre Baskerville"/>
                        </a:rPr>
                        <a:t>7.</a:t>
                      </a:r>
                      <a:endParaRPr sz="1200">
                        <a:solidFill>
                          <a:schemeClr val="dk1"/>
                        </a:solidFill>
                        <a:latin typeface="Libre Baskerville"/>
                        <a:ea typeface="Libre Baskerville"/>
                        <a:cs typeface="Libre Baskerville"/>
                        <a:sym typeface="Libre Baskerville"/>
                      </a:endParaRPr>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r>
                        <a:rPr lang="en" sz="1200">
                          <a:solidFill>
                            <a:schemeClr val="dk1"/>
                          </a:solidFill>
                          <a:latin typeface="Libre Baskerville"/>
                          <a:ea typeface="Libre Baskerville"/>
                          <a:cs typeface="Libre Baskerville"/>
                          <a:sym typeface="Libre Baskerville"/>
                        </a:rPr>
                        <a:t>Repair of Existing Structures </a:t>
                      </a:r>
                      <a:endParaRPr sz="1200">
                        <a:solidFill>
                          <a:schemeClr val="dk1"/>
                        </a:solidFill>
                        <a:latin typeface="Libre Baskerville"/>
                        <a:ea typeface="Libre Baskerville"/>
                        <a:cs typeface="Libre Baskerville"/>
                        <a:sym typeface="Libre Baskerville"/>
                      </a:endParaRPr>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chemeClr val="dk1"/>
                        </a:buClr>
                        <a:buSzPts val="1500"/>
                        <a:buFont typeface="Libre Baskerville"/>
                        <a:buNone/>
                      </a:pPr>
                      <a:r>
                        <a:rPr lang="en" sz="1200">
                          <a:solidFill>
                            <a:schemeClr val="dk1"/>
                          </a:solidFill>
                          <a:latin typeface="Libre Baskerville"/>
                          <a:ea typeface="Libre Baskerville"/>
                          <a:cs typeface="Libre Baskerville"/>
                          <a:sym typeface="Libre Baskerville"/>
                        </a:rPr>
                        <a:t>To house tools, small equipments, fertilizers and other input and serve other useful purposes</a:t>
                      </a:r>
                      <a:endParaRPr sz="1200">
                        <a:solidFill>
                          <a:schemeClr val="dk1"/>
                        </a:solidFill>
                        <a:latin typeface="Libre Baskerville"/>
                        <a:ea typeface="Libre Baskerville"/>
                        <a:cs typeface="Libre Baskerville"/>
                        <a:sym typeface="Libre Baskerville"/>
                      </a:endParaRPr>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bl>
          </a:graphicData>
        </a:graphic>
      </p:graphicFrame>
      <p:sp>
        <p:nvSpPr>
          <p:cNvPr id="274" name="Google Shape;274;p43"/>
          <p:cNvSpPr txBox="1"/>
          <p:nvPr/>
        </p:nvSpPr>
        <p:spPr>
          <a:xfrm>
            <a:off x="304800" y="891482"/>
            <a:ext cx="8610600" cy="5232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 b="1">
                <a:solidFill>
                  <a:schemeClr val="dk1"/>
                </a:solidFill>
                <a:latin typeface="Libre Baskerville"/>
                <a:ea typeface="Libre Baskerville"/>
                <a:cs typeface="Libre Baskerville"/>
                <a:sym typeface="Libre Baskerville"/>
              </a:rPr>
              <a:t>In line with plans presented and discussed under this chapter, the firm will undertake the building of following infrastructures immediately to achieve its stated business goals:</a:t>
            </a:r>
            <a:endParaRPr b="1">
              <a:solidFill>
                <a:schemeClr val="dk1"/>
              </a:solidFill>
              <a:latin typeface="Libre Baskerville"/>
              <a:ea typeface="Libre Baskerville"/>
              <a:cs typeface="Libre Baskerville"/>
              <a:sym typeface="Libre Baskerville"/>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78"/>
        <p:cNvGrpSpPr/>
        <p:nvPr/>
      </p:nvGrpSpPr>
      <p:grpSpPr>
        <a:xfrm>
          <a:off x="0" y="0"/>
          <a:ext cx="0" cy="0"/>
          <a:chOff x="0" y="0"/>
          <a:chExt cx="0" cy="0"/>
        </a:xfrm>
      </p:grpSpPr>
      <p:sp>
        <p:nvSpPr>
          <p:cNvPr id="279" name="Google Shape;279;p44"/>
          <p:cNvSpPr txBox="1">
            <a:spLocks noGrp="1"/>
          </p:cNvSpPr>
          <p:nvPr>
            <p:ph type="title"/>
          </p:nvPr>
        </p:nvSpPr>
        <p:spPr>
          <a:xfrm>
            <a:off x="304800" y="114300"/>
            <a:ext cx="8610600" cy="571500"/>
          </a:xfrm>
          <a:prstGeom prst="rect">
            <a:avLst/>
          </a:prstGeom>
          <a:solidFill>
            <a:schemeClr val="accent5"/>
          </a:solidFill>
          <a:ln>
            <a:noFill/>
          </a:ln>
        </p:spPr>
        <p:txBody>
          <a:bodyPr spcFirstLastPara="1" wrap="square" lIns="91425" tIns="45700" rIns="91425" bIns="91425" anchor="b" anchorCtr="0">
            <a:normAutofit fontScale="90000"/>
          </a:bodyPr>
          <a:lstStyle/>
          <a:p>
            <a:pPr marL="0" marR="0" lvl="0" indent="0" algn="l" rtl="0">
              <a:lnSpc>
                <a:spcPct val="100000"/>
              </a:lnSpc>
              <a:spcBef>
                <a:spcPts val="0"/>
              </a:spcBef>
              <a:spcAft>
                <a:spcPts val="0"/>
              </a:spcAft>
              <a:buClr>
                <a:schemeClr val="lt1"/>
              </a:buClr>
              <a:buSzPct val="148484"/>
              <a:buFont typeface="Garamond"/>
              <a:buNone/>
            </a:pPr>
            <a:r>
              <a:rPr lang="en" sz="3300">
                <a:solidFill>
                  <a:schemeClr val="lt1"/>
                </a:solidFill>
                <a:latin typeface="Garamond"/>
                <a:ea typeface="Garamond"/>
                <a:cs typeface="Garamond"/>
                <a:sym typeface="Garamond"/>
              </a:rPr>
              <a:t>Work Plan	</a:t>
            </a:r>
            <a:endParaRPr sz="3300">
              <a:solidFill>
                <a:schemeClr val="lt1"/>
              </a:solidFill>
              <a:latin typeface="Garamond"/>
              <a:ea typeface="Garamond"/>
              <a:cs typeface="Garamond"/>
              <a:sym typeface="Garamond"/>
            </a:endParaRPr>
          </a:p>
        </p:txBody>
      </p:sp>
      <p:graphicFrame>
        <p:nvGraphicFramePr>
          <p:cNvPr id="280" name="Google Shape;280;p44"/>
          <p:cNvGraphicFramePr/>
          <p:nvPr/>
        </p:nvGraphicFramePr>
        <p:xfrm>
          <a:off x="805128" y="883456"/>
          <a:ext cx="7229475" cy="3979926"/>
        </p:xfrm>
        <a:graphic>
          <a:graphicData uri="http://schemas.openxmlformats.org/drawingml/2006/table">
            <a:tbl>
              <a:tblPr>
                <a:noFill/>
                <a:tableStyleId>{FB088F9E-4A9D-462F-8A79-2F722510028B}</a:tableStyleId>
              </a:tblPr>
              <a:tblGrid>
                <a:gridCol w="457200"/>
                <a:gridCol w="3514750"/>
                <a:gridCol w="257150"/>
                <a:gridCol w="314325"/>
                <a:gridCol w="247650"/>
                <a:gridCol w="247650"/>
                <a:gridCol w="295275"/>
                <a:gridCol w="314325"/>
                <a:gridCol w="247650"/>
                <a:gridCol w="247650"/>
                <a:gridCol w="276225"/>
                <a:gridCol w="314325"/>
                <a:gridCol w="247650"/>
                <a:gridCol w="247650"/>
              </a:tblGrid>
              <a:tr h="200025">
                <a:tc rowSpan="2">
                  <a:txBody>
                    <a:bodyPr/>
                    <a:lstStyle/>
                    <a:p>
                      <a:pPr marL="0" lvl="0" indent="0" algn="ctr" rtl="0">
                        <a:lnSpc>
                          <a:spcPct val="115000"/>
                        </a:lnSpc>
                        <a:spcBef>
                          <a:spcPts val="0"/>
                        </a:spcBef>
                        <a:spcAft>
                          <a:spcPts val="0"/>
                        </a:spcAft>
                        <a:buNone/>
                      </a:pPr>
                      <a:r>
                        <a:rPr lang="en" sz="1000" b="1">
                          <a:latin typeface="EB Garamond"/>
                          <a:ea typeface="EB Garamond"/>
                          <a:cs typeface="EB Garamond"/>
                          <a:sym typeface="EB Garamond"/>
                        </a:rPr>
                        <a:t>S. No.</a:t>
                      </a:r>
                      <a:endParaRPr sz="1000" b="1">
                        <a:latin typeface="EB Garamond"/>
                        <a:ea typeface="EB Garamond"/>
                        <a:cs typeface="EB Garamond"/>
                        <a:sym typeface="EB Garamond"/>
                      </a:endParaRPr>
                    </a:p>
                  </a:txBody>
                  <a:tcPr marL="28575" marR="28575" marT="19050" marB="1905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rowSpan="2">
                  <a:txBody>
                    <a:bodyPr/>
                    <a:lstStyle/>
                    <a:p>
                      <a:pPr marL="0" lvl="0" indent="0" algn="ctr" rtl="0">
                        <a:lnSpc>
                          <a:spcPct val="115000"/>
                        </a:lnSpc>
                        <a:spcBef>
                          <a:spcPts val="0"/>
                        </a:spcBef>
                        <a:spcAft>
                          <a:spcPts val="0"/>
                        </a:spcAft>
                        <a:buNone/>
                      </a:pPr>
                      <a:r>
                        <a:rPr lang="en" sz="1000" b="1">
                          <a:latin typeface="EB Garamond"/>
                          <a:ea typeface="EB Garamond"/>
                          <a:cs typeface="EB Garamond"/>
                          <a:sym typeface="EB Garamond"/>
                        </a:rPr>
                        <a:t>Major Activities (Month-wise)</a:t>
                      </a:r>
                      <a:endParaRPr sz="1000" b="1">
                        <a:latin typeface="EB Garamond"/>
                        <a:ea typeface="EB Garamond"/>
                        <a:cs typeface="EB Garamond"/>
                        <a:sym typeface="EB Garamond"/>
                      </a:endParaRPr>
                    </a:p>
                  </a:txBody>
                  <a:tcPr marL="28575" marR="28575" marT="19050" marB="1905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gridSpan="4">
                  <a:txBody>
                    <a:bodyPr/>
                    <a:lstStyle/>
                    <a:p>
                      <a:pPr marL="0" lvl="0" indent="0" algn="ctr" rtl="0">
                        <a:lnSpc>
                          <a:spcPct val="115000"/>
                        </a:lnSpc>
                        <a:spcBef>
                          <a:spcPts val="0"/>
                        </a:spcBef>
                        <a:spcAft>
                          <a:spcPts val="0"/>
                        </a:spcAft>
                        <a:buNone/>
                      </a:pPr>
                      <a:r>
                        <a:rPr lang="en" sz="1100" b="1">
                          <a:latin typeface="EB Garamond"/>
                          <a:ea typeface="EB Garamond"/>
                          <a:cs typeface="EB Garamond"/>
                          <a:sym typeface="EB Garamond"/>
                        </a:rPr>
                        <a:t>Month 1</a:t>
                      </a:r>
                      <a:endParaRPr sz="1100" b="1">
                        <a:latin typeface="EB Garamond"/>
                        <a:ea typeface="EB Garamond"/>
                        <a:cs typeface="EB Garamond"/>
                        <a:sym typeface="EB Garamond"/>
                      </a:endParaRPr>
                    </a:p>
                  </a:txBody>
                  <a:tcPr marL="28575" marR="28575" marT="19050" marB="1905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marL="0" lvl="0" indent="0" algn="ctr" rtl="0">
                        <a:lnSpc>
                          <a:spcPct val="115000"/>
                        </a:lnSpc>
                        <a:spcBef>
                          <a:spcPts val="0"/>
                        </a:spcBef>
                        <a:spcAft>
                          <a:spcPts val="0"/>
                        </a:spcAft>
                        <a:buNone/>
                      </a:pPr>
                      <a:r>
                        <a:rPr lang="en" sz="1100" b="1">
                          <a:latin typeface="EB Garamond"/>
                          <a:ea typeface="EB Garamond"/>
                          <a:cs typeface="EB Garamond"/>
                          <a:sym typeface="EB Garamond"/>
                        </a:rPr>
                        <a:t>Month 2</a:t>
                      </a:r>
                      <a:endParaRPr sz="1100" b="1">
                        <a:latin typeface="EB Garamond"/>
                        <a:ea typeface="EB Garamond"/>
                        <a:cs typeface="EB Garamond"/>
                        <a:sym typeface="EB Garamond"/>
                      </a:endParaRPr>
                    </a:p>
                  </a:txBody>
                  <a:tcPr marL="28575" marR="28575" marT="19050" marB="1905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marL="0" lvl="0" indent="0" algn="ctr" rtl="0">
                        <a:lnSpc>
                          <a:spcPct val="115000"/>
                        </a:lnSpc>
                        <a:spcBef>
                          <a:spcPts val="0"/>
                        </a:spcBef>
                        <a:spcAft>
                          <a:spcPts val="0"/>
                        </a:spcAft>
                        <a:buNone/>
                      </a:pPr>
                      <a:r>
                        <a:rPr lang="en" sz="1100" b="1">
                          <a:latin typeface="EB Garamond"/>
                          <a:ea typeface="EB Garamond"/>
                          <a:cs typeface="EB Garamond"/>
                          <a:sym typeface="EB Garamond"/>
                        </a:rPr>
                        <a:t>Month 3</a:t>
                      </a:r>
                      <a:endParaRPr sz="1100" b="1">
                        <a:latin typeface="EB Garamond"/>
                        <a:ea typeface="EB Garamond"/>
                        <a:cs typeface="EB Garamond"/>
                        <a:sym typeface="EB Garamond"/>
                      </a:endParaRPr>
                    </a:p>
                  </a:txBody>
                  <a:tcPr marL="28575" marR="28575" marT="19050" marB="1905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hMerge="1">
                  <a:txBody>
                    <a:bodyPr/>
                    <a:lstStyle/>
                    <a:p>
                      <a:endParaRPr lang="en-US"/>
                    </a:p>
                  </a:txBody>
                  <a:tcPr/>
                </a:tc>
                <a:tc hMerge="1">
                  <a:txBody>
                    <a:bodyPr/>
                    <a:lstStyle/>
                    <a:p>
                      <a:endParaRPr lang="en-US"/>
                    </a:p>
                  </a:txBody>
                  <a:tcPr/>
                </a:tc>
                <a:tc hMerge="1">
                  <a:txBody>
                    <a:bodyPr/>
                    <a:lstStyle/>
                    <a:p>
                      <a:endParaRPr lang="en-US"/>
                    </a:p>
                  </a:txBody>
                  <a:tcPr/>
                </a:tc>
              </a:tr>
              <a:tr h="200025">
                <a:tc vMerge="1">
                  <a:txBody>
                    <a:bodyPr/>
                    <a:lstStyle/>
                    <a:p>
                      <a:endParaRPr lang="en-US"/>
                    </a:p>
                  </a:txBody>
                  <a:tcPr/>
                </a:tc>
                <a:tc vMerge="1">
                  <a:txBody>
                    <a:bodyPr/>
                    <a:lstStyle/>
                    <a:p>
                      <a:endParaRPr lang="en-US"/>
                    </a:p>
                  </a:txBody>
                  <a:tcPr/>
                </a:tc>
                <a:tc>
                  <a:txBody>
                    <a:bodyPr/>
                    <a:lstStyle/>
                    <a:p>
                      <a:pPr marL="0" lvl="0" indent="0" algn="l" rtl="0">
                        <a:lnSpc>
                          <a:spcPct val="115000"/>
                        </a:lnSpc>
                        <a:spcBef>
                          <a:spcPts val="0"/>
                        </a:spcBef>
                        <a:spcAft>
                          <a:spcPts val="0"/>
                        </a:spcAft>
                        <a:buNone/>
                      </a:pPr>
                      <a:r>
                        <a:rPr lang="en" sz="1000" b="1">
                          <a:latin typeface="EB Garamond"/>
                          <a:ea typeface="EB Garamond"/>
                          <a:cs typeface="EB Garamond"/>
                          <a:sym typeface="EB Garamond"/>
                        </a:rPr>
                        <a:t>1st</a:t>
                      </a:r>
                      <a:endParaRPr sz="1000" b="1">
                        <a:latin typeface="EB Garamond"/>
                        <a:ea typeface="EB Garamond"/>
                        <a:cs typeface="EB Garamond"/>
                        <a:sym typeface="EB Garamond"/>
                      </a:endParaRPr>
                    </a:p>
                  </a:txBody>
                  <a:tcPr marL="28575" marR="28575" marT="19050" marB="19050" anchor="b">
                    <a:lnL w="9525" cap="flat" cmpd="sng">
                      <a:solidFill>
                        <a:srgbClr val="000000"/>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sz="1000" b="1">
                          <a:latin typeface="EB Garamond"/>
                          <a:ea typeface="EB Garamond"/>
                          <a:cs typeface="EB Garamond"/>
                          <a:sym typeface="EB Garamond"/>
                        </a:rPr>
                        <a:t>2nd</a:t>
                      </a:r>
                      <a:endParaRPr sz="1000" b="1">
                        <a:latin typeface="EB Garamond"/>
                        <a:ea typeface="EB Garamond"/>
                        <a:cs typeface="EB Garamond"/>
                        <a:sym typeface="EB Garamond"/>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sz="1000" b="1">
                          <a:latin typeface="EB Garamond"/>
                          <a:ea typeface="EB Garamond"/>
                          <a:cs typeface="EB Garamond"/>
                          <a:sym typeface="EB Garamond"/>
                        </a:rPr>
                        <a:t>3rd</a:t>
                      </a:r>
                      <a:endParaRPr sz="1000" b="1">
                        <a:latin typeface="EB Garamond"/>
                        <a:ea typeface="EB Garamond"/>
                        <a:cs typeface="EB Garamond"/>
                        <a:sym typeface="EB Garamond"/>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sz="1000" b="1">
                          <a:latin typeface="EB Garamond"/>
                          <a:ea typeface="EB Garamond"/>
                          <a:cs typeface="EB Garamond"/>
                          <a:sym typeface="EB Garamond"/>
                        </a:rPr>
                        <a:t>4th</a:t>
                      </a:r>
                      <a:endParaRPr sz="1000" b="1">
                        <a:latin typeface="EB Garamond"/>
                        <a:ea typeface="EB Garamond"/>
                        <a:cs typeface="EB Garamond"/>
                        <a:sym typeface="EB Garamond"/>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sz="1000" b="1">
                          <a:latin typeface="EB Garamond"/>
                          <a:ea typeface="EB Garamond"/>
                          <a:cs typeface="EB Garamond"/>
                          <a:sym typeface="EB Garamond"/>
                        </a:rPr>
                        <a:t>1st</a:t>
                      </a:r>
                      <a:endParaRPr sz="1000" b="1">
                        <a:latin typeface="EB Garamond"/>
                        <a:ea typeface="EB Garamond"/>
                        <a:cs typeface="EB Garamond"/>
                        <a:sym typeface="EB Garamond"/>
                      </a:endParaRPr>
                    </a:p>
                  </a:txBody>
                  <a:tcPr marL="28575" marR="28575" marT="19050" marB="19050" anchor="b">
                    <a:lnL w="9525" cap="flat" cmpd="sng">
                      <a:solidFill>
                        <a:srgbClr val="000000"/>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sz="1000" b="1">
                          <a:latin typeface="EB Garamond"/>
                          <a:ea typeface="EB Garamond"/>
                          <a:cs typeface="EB Garamond"/>
                          <a:sym typeface="EB Garamond"/>
                        </a:rPr>
                        <a:t>2nd</a:t>
                      </a:r>
                      <a:endParaRPr sz="1000" b="1">
                        <a:latin typeface="EB Garamond"/>
                        <a:ea typeface="EB Garamond"/>
                        <a:cs typeface="EB Garamond"/>
                        <a:sym typeface="EB Garamond"/>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sz="1000" b="1">
                          <a:latin typeface="EB Garamond"/>
                          <a:ea typeface="EB Garamond"/>
                          <a:cs typeface="EB Garamond"/>
                          <a:sym typeface="EB Garamond"/>
                        </a:rPr>
                        <a:t>3rd</a:t>
                      </a:r>
                      <a:endParaRPr sz="1000" b="1">
                        <a:latin typeface="EB Garamond"/>
                        <a:ea typeface="EB Garamond"/>
                        <a:cs typeface="EB Garamond"/>
                        <a:sym typeface="EB Garamond"/>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sz="1000" b="1">
                          <a:latin typeface="EB Garamond"/>
                          <a:ea typeface="EB Garamond"/>
                          <a:cs typeface="EB Garamond"/>
                          <a:sym typeface="EB Garamond"/>
                        </a:rPr>
                        <a:t>4th</a:t>
                      </a:r>
                      <a:endParaRPr sz="1000" b="1">
                        <a:latin typeface="EB Garamond"/>
                        <a:ea typeface="EB Garamond"/>
                        <a:cs typeface="EB Garamond"/>
                        <a:sym typeface="EB Garamond"/>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sz="1000" b="1">
                          <a:latin typeface="EB Garamond"/>
                          <a:ea typeface="EB Garamond"/>
                          <a:cs typeface="EB Garamond"/>
                          <a:sym typeface="EB Garamond"/>
                        </a:rPr>
                        <a:t>1st</a:t>
                      </a:r>
                      <a:endParaRPr sz="1000" b="1">
                        <a:latin typeface="EB Garamond"/>
                        <a:ea typeface="EB Garamond"/>
                        <a:cs typeface="EB Garamond"/>
                        <a:sym typeface="EB Garamond"/>
                      </a:endParaRPr>
                    </a:p>
                  </a:txBody>
                  <a:tcPr marL="28575" marR="28575" marT="19050" marB="19050" anchor="b">
                    <a:lnL w="9525" cap="flat" cmpd="sng">
                      <a:solidFill>
                        <a:srgbClr val="000000"/>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sz="1000" b="1">
                          <a:latin typeface="EB Garamond"/>
                          <a:ea typeface="EB Garamond"/>
                          <a:cs typeface="EB Garamond"/>
                          <a:sym typeface="EB Garamond"/>
                        </a:rPr>
                        <a:t>2nd</a:t>
                      </a:r>
                      <a:endParaRPr sz="1000" b="1">
                        <a:latin typeface="EB Garamond"/>
                        <a:ea typeface="EB Garamond"/>
                        <a:cs typeface="EB Garamond"/>
                        <a:sym typeface="EB Garamond"/>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sz="1000" b="1">
                          <a:latin typeface="EB Garamond"/>
                          <a:ea typeface="EB Garamond"/>
                          <a:cs typeface="EB Garamond"/>
                          <a:sym typeface="EB Garamond"/>
                        </a:rPr>
                        <a:t>3rd</a:t>
                      </a:r>
                      <a:endParaRPr sz="1000" b="1">
                        <a:latin typeface="EB Garamond"/>
                        <a:ea typeface="EB Garamond"/>
                        <a:cs typeface="EB Garamond"/>
                        <a:sym typeface="EB Garamond"/>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sz="1000" b="1">
                          <a:latin typeface="EB Garamond"/>
                          <a:ea typeface="EB Garamond"/>
                          <a:cs typeface="EB Garamond"/>
                          <a:sym typeface="EB Garamond"/>
                        </a:rPr>
                        <a:t>4th</a:t>
                      </a:r>
                      <a:endParaRPr sz="1000" b="1">
                        <a:latin typeface="EB Garamond"/>
                        <a:ea typeface="EB Garamond"/>
                        <a:cs typeface="EB Garamond"/>
                        <a:sym typeface="EB Garamond"/>
                      </a:endParaRPr>
                    </a:p>
                  </a:txBody>
                  <a:tcPr marL="28575" marR="28575" marT="19050" marB="19050" anchor="b">
                    <a:lnL w="9525" cap="flat" cmpd="sng">
                      <a:solidFill>
                        <a:srgbClr val="CCCCCC"/>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r>
              <a:tr h="200025">
                <a:tc>
                  <a:txBody>
                    <a:bodyPr/>
                    <a:lstStyle/>
                    <a:p>
                      <a:pPr marL="0" lvl="0" indent="0" algn="ctr" rtl="0">
                        <a:lnSpc>
                          <a:spcPct val="115000"/>
                        </a:lnSpc>
                        <a:spcBef>
                          <a:spcPts val="0"/>
                        </a:spcBef>
                        <a:spcAft>
                          <a:spcPts val="0"/>
                        </a:spcAft>
                        <a:buNone/>
                      </a:pPr>
                      <a:r>
                        <a:rPr lang="en" sz="800" b="1">
                          <a:latin typeface="EB Garamond"/>
                          <a:ea typeface="EB Garamond"/>
                          <a:cs typeface="EB Garamond"/>
                          <a:sym typeface="EB Garamond"/>
                        </a:rPr>
                        <a:t>1</a:t>
                      </a:r>
                      <a:endParaRPr sz="800" b="1">
                        <a:latin typeface="EB Garamond"/>
                        <a:ea typeface="EB Garamond"/>
                        <a:cs typeface="EB Garamond"/>
                        <a:sym typeface="EB Garamond"/>
                      </a:endParaRPr>
                    </a:p>
                  </a:txBody>
                  <a:tcPr marL="28575" marR="28575" marT="19050" marB="1905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sz="800">
                          <a:latin typeface="EB Garamond"/>
                          <a:ea typeface="EB Garamond"/>
                          <a:cs typeface="EB Garamond"/>
                          <a:sym typeface="EB Garamond"/>
                        </a:rPr>
                        <a:t>Finalise land preparataion activities</a:t>
                      </a:r>
                      <a:endParaRPr sz="800">
                        <a:latin typeface="EB Garamond"/>
                        <a:ea typeface="EB Garamond"/>
                        <a:cs typeface="EB Garamond"/>
                        <a:sym typeface="EB Garamond"/>
                      </a:endParaRPr>
                    </a:p>
                  </a:txBody>
                  <a:tcPr marL="28575" marR="28575" marT="19050" marB="1905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000000"/>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CCCCCC"/>
                      </a:solidFill>
                      <a:prstDash val="solid"/>
                      <a:round/>
                      <a:headEnd type="none" w="sm" len="sm"/>
                      <a:tailEnd type="none" w="sm" len="sm"/>
                    </a:lnB>
                    <a:solidFill>
                      <a:srgbClr val="93C47D"/>
                    </a:solidFill>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CCCCCC"/>
                      </a:solidFill>
                      <a:prstDash val="solid"/>
                      <a:round/>
                      <a:headEnd type="none" w="sm" len="sm"/>
                      <a:tailEnd type="none" w="sm" len="sm"/>
                    </a:lnB>
                    <a:solidFill>
                      <a:srgbClr val="93C47D"/>
                    </a:solidFill>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CCCCCC"/>
                      </a:solidFill>
                      <a:prstDash val="solid"/>
                      <a:round/>
                      <a:headEnd type="none" w="sm" len="sm"/>
                      <a:tailEnd type="none" w="sm" len="sm"/>
                    </a:lnB>
                    <a:solidFill>
                      <a:srgbClr val="93C47D"/>
                    </a:solidFill>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CCCCCC"/>
                      </a:solidFill>
                      <a:prstDash val="solid"/>
                      <a:round/>
                      <a:headEnd type="none" w="sm" len="sm"/>
                      <a:tailEnd type="none" w="sm" len="sm"/>
                    </a:lnB>
                  </a:tcPr>
                </a:tc>
              </a:tr>
              <a:tr h="200025">
                <a:tc>
                  <a:txBody>
                    <a:bodyPr/>
                    <a:lstStyle/>
                    <a:p>
                      <a:pPr marL="0" lvl="0" indent="0" algn="ctr" rtl="0">
                        <a:lnSpc>
                          <a:spcPct val="115000"/>
                        </a:lnSpc>
                        <a:spcBef>
                          <a:spcPts val="0"/>
                        </a:spcBef>
                        <a:spcAft>
                          <a:spcPts val="0"/>
                        </a:spcAft>
                        <a:buNone/>
                      </a:pPr>
                      <a:r>
                        <a:rPr lang="en" sz="800" b="1">
                          <a:latin typeface="EB Garamond"/>
                          <a:ea typeface="EB Garamond"/>
                          <a:cs typeface="EB Garamond"/>
                          <a:sym typeface="EB Garamond"/>
                        </a:rPr>
                        <a:t>2</a:t>
                      </a:r>
                      <a:endParaRPr sz="800" b="1">
                        <a:latin typeface="EB Garamond"/>
                        <a:ea typeface="EB Garamond"/>
                        <a:cs typeface="EB Garamond"/>
                        <a:sym typeface="EB Garamond"/>
                      </a:endParaRPr>
                    </a:p>
                  </a:txBody>
                  <a:tcPr marL="28575" marR="28575" marT="19050" marB="1905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sz="800">
                          <a:latin typeface="EB Garamond"/>
                          <a:ea typeface="EB Garamond"/>
                          <a:cs typeface="EB Garamond"/>
                          <a:sym typeface="EB Garamond"/>
                        </a:rPr>
                        <a:t>Finish land preparation</a:t>
                      </a:r>
                      <a:endParaRPr sz="800">
                        <a:latin typeface="EB Garamond"/>
                        <a:ea typeface="EB Garamond"/>
                        <a:cs typeface="EB Garamond"/>
                        <a:sym typeface="EB Garamond"/>
                      </a:endParaRPr>
                    </a:p>
                  </a:txBody>
                  <a:tcPr marL="28575" marR="28575" marT="19050" marB="1905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000000"/>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000000"/>
                      </a:solidFill>
                      <a:prstDash val="solid"/>
                      <a:round/>
                      <a:headEnd type="none" w="sm" len="sm"/>
                      <a:tailEnd type="none" w="sm" len="sm"/>
                    </a:lnB>
                    <a:solidFill>
                      <a:srgbClr val="980000"/>
                    </a:solidFill>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r>
              <a:tr h="200025">
                <a:tc>
                  <a:txBody>
                    <a:bodyPr/>
                    <a:lstStyle/>
                    <a:p>
                      <a:pPr marL="0" lvl="0" indent="0" algn="ctr" rtl="0">
                        <a:lnSpc>
                          <a:spcPct val="115000"/>
                        </a:lnSpc>
                        <a:spcBef>
                          <a:spcPts val="0"/>
                        </a:spcBef>
                        <a:spcAft>
                          <a:spcPts val="0"/>
                        </a:spcAft>
                        <a:buNone/>
                      </a:pPr>
                      <a:r>
                        <a:rPr lang="en" sz="800" b="1">
                          <a:latin typeface="EB Garamond"/>
                          <a:ea typeface="EB Garamond"/>
                          <a:cs typeface="EB Garamond"/>
                          <a:sym typeface="EB Garamond"/>
                        </a:rPr>
                        <a:t>3</a:t>
                      </a:r>
                      <a:endParaRPr sz="800" b="1">
                        <a:latin typeface="EB Garamond"/>
                        <a:ea typeface="EB Garamond"/>
                        <a:cs typeface="EB Garamond"/>
                        <a:sym typeface="EB Garamond"/>
                      </a:endParaRPr>
                    </a:p>
                  </a:txBody>
                  <a:tcPr marL="28575" marR="28575" marT="19050" marB="1905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sz="800">
                          <a:latin typeface="EB Garamond"/>
                          <a:ea typeface="EB Garamond"/>
                          <a:cs typeface="EB Garamond"/>
                          <a:sym typeface="EB Garamond"/>
                        </a:rPr>
                        <a:t>Finalise fencing plan</a:t>
                      </a:r>
                      <a:endParaRPr sz="800">
                        <a:latin typeface="EB Garamond"/>
                        <a:ea typeface="EB Garamond"/>
                        <a:cs typeface="EB Garamond"/>
                        <a:sym typeface="EB Garamond"/>
                      </a:endParaRPr>
                    </a:p>
                  </a:txBody>
                  <a:tcPr marL="28575" marR="28575" marT="19050" marB="1905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000000"/>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93C47D"/>
                    </a:solidFill>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93C47D"/>
                    </a:solidFill>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93C47D"/>
                    </a:solidFill>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r>
              <a:tr h="200025">
                <a:tc>
                  <a:txBody>
                    <a:bodyPr/>
                    <a:lstStyle/>
                    <a:p>
                      <a:pPr marL="0" lvl="0" indent="0" algn="ctr" rtl="0">
                        <a:lnSpc>
                          <a:spcPct val="115000"/>
                        </a:lnSpc>
                        <a:spcBef>
                          <a:spcPts val="0"/>
                        </a:spcBef>
                        <a:spcAft>
                          <a:spcPts val="0"/>
                        </a:spcAft>
                        <a:buNone/>
                      </a:pPr>
                      <a:r>
                        <a:rPr lang="en" sz="800" b="1">
                          <a:latin typeface="EB Garamond"/>
                          <a:ea typeface="EB Garamond"/>
                          <a:cs typeface="EB Garamond"/>
                          <a:sym typeface="EB Garamond"/>
                        </a:rPr>
                        <a:t>4</a:t>
                      </a:r>
                      <a:endParaRPr sz="800" b="1">
                        <a:latin typeface="EB Garamond"/>
                        <a:ea typeface="EB Garamond"/>
                        <a:cs typeface="EB Garamond"/>
                        <a:sym typeface="EB Garamond"/>
                      </a:endParaRPr>
                    </a:p>
                  </a:txBody>
                  <a:tcPr marL="28575" marR="28575" marT="19050" marB="1905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sz="800">
                          <a:latin typeface="EB Garamond"/>
                          <a:ea typeface="EB Garamond"/>
                          <a:cs typeface="EB Garamond"/>
                          <a:sym typeface="EB Garamond"/>
                        </a:rPr>
                        <a:t>Commence and finish fencing works</a:t>
                      </a:r>
                      <a:endParaRPr sz="800">
                        <a:latin typeface="EB Garamond"/>
                        <a:ea typeface="EB Garamond"/>
                        <a:cs typeface="EB Garamond"/>
                        <a:sym typeface="EB Garamond"/>
                      </a:endParaRPr>
                    </a:p>
                  </a:txBody>
                  <a:tcPr marL="28575" marR="28575" marT="19050" marB="1905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000000"/>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000000"/>
                      </a:solidFill>
                      <a:prstDash val="solid"/>
                      <a:round/>
                      <a:headEnd type="none" w="sm" len="sm"/>
                      <a:tailEnd type="none" w="sm" len="sm"/>
                    </a:lnB>
                    <a:solidFill>
                      <a:srgbClr val="980000"/>
                    </a:solidFill>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r>
              <a:tr h="200025">
                <a:tc>
                  <a:txBody>
                    <a:bodyPr/>
                    <a:lstStyle/>
                    <a:p>
                      <a:pPr marL="0" lvl="0" indent="0" algn="ctr" rtl="0">
                        <a:lnSpc>
                          <a:spcPct val="115000"/>
                        </a:lnSpc>
                        <a:spcBef>
                          <a:spcPts val="0"/>
                        </a:spcBef>
                        <a:spcAft>
                          <a:spcPts val="0"/>
                        </a:spcAft>
                        <a:buNone/>
                      </a:pPr>
                      <a:r>
                        <a:rPr lang="en" sz="800" b="1">
                          <a:latin typeface="EB Garamond"/>
                          <a:ea typeface="EB Garamond"/>
                          <a:cs typeface="EB Garamond"/>
                          <a:sym typeface="EB Garamond"/>
                        </a:rPr>
                        <a:t>5</a:t>
                      </a:r>
                      <a:endParaRPr sz="800" b="1">
                        <a:latin typeface="EB Garamond"/>
                        <a:ea typeface="EB Garamond"/>
                        <a:cs typeface="EB Garamond"/>
                        <a:sym typeface="EB Garamond"/>
                      </a:endParaRPr>
                    </a:p>
                  </a:txBody>
                  <a:tcPr marL="28575" marR="28575" marT="19050" marB="1905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sz="800">
                          <a:latin typeface="EB Garamond"/>
                          <a:ea typeface="EB Garamond"/>
                          <a:cs typeface="EB Garamond"/>
                          <a:sym typeface="EB Garamond"/>
                        </a:rPr>
                        <a:t>Finalise job description of full-time staff</a:t>
                      </a:r>
                      <a:endParaRPr sz="800">
                        <a:latin typeface="EB Garamond"/>
                        <a:ea typeface="EB Garamond"/>
                        <a:cs typeface="EB Garamond"/>
                        <a:sym typeface="EB Garamond"/>
                      </a:endParaRPr>
                    </a:p>
                  </a:txBody>
                  <a:tcPr marL="28575" marR="28575" marT="19050" marB="1905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000000"/>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93C47D"/>
                    </a:solidFill>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93C47D"/>
                    </a:solidFill>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93C47D"/>
                    </a:solidFill>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r>
              <a:tr h="200025">
                <a:tc>
                  <a:txBody>
                    <a:bodyPr/>
                    <a:lstStyle/>
                    <a:p>
                      <a:pPr marL="0" lvl="0" indent="0" algn="ctr" rtl="0">
                        <a:lnSpc>
                          <a:spcPct val="115000"/>
                        </a:lnSpc>
                        <a:spcBef>
                          <a:spcPts val="0"/>
                        </a:spcBef>
                        <a:spcAft>
                          <a:spcPts val="0"/>
                        </a:spcAft>
                        <a:buNone/>
                      </a:pPr>
                      <a:r>
                        <a:rPr lang="en" sz="800" b="1">
                          <a:latin typeface="EB Garamond"/>
                          <a:ea typeface="EB Garamond"/>
                          <a:cs typeface="EB Garamond"/>
                          <a:sym typeface="EB Garamond"/>
                        </a:rPr>
                        <a:t>6</a:t>
                      </a:r>
                      <a:endParaRPr sz="800" b="1">
                        <a:latin typeface="EB Garamond"/>
                        <a:ea typeface="EB Garamond"/>
                        <a:cs typeface="EB Garamond"/>
                        <a:sym typeface="EB Garamond"/>
                      </a:endParaRPr>
                    </a:p>
                  </a:txBody>
                  <a:tcPr marL="28575" marR="28575" marT="19050" marB="1905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sz="800">
                          <a:latin typeface="EB Garamond"/>
                          <a:ea typeface="EB Garamond"/>
                          <a:cs typeface="EB Garamond"/>
                          <a:sym typeface="EB Garamond"/>
                        </a:rPr>
                        <a:t>Complete hiring of full-time staff</a:t>
                      </a:r>
                      <a:endParaRPr sz="800">
                        <a:latin typeface="EB Garamond"/>
                        <a:ea typeface="EB Garamond"/>
                        <a:cs typeface="EB Garamond"/>
                        <a:sym typeface="EB Garamond"/>
                      </a:endParaRPr>
                    </a:p>
                  </a:txBody>
                  <a:tcPr marL="28575" marR="28575" marT="19050" marB="1905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000000"/>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000000"/>
                      </a:solidFill>
                      <a:prstDash val="solid"/>
                      <a:round/>
                      <a:headEnd type="none" w="sm" len="sm"/>
                      <a:tailEnd type="none" w="sm" len="sm"/>
                    </a:lnB>
                    <a:solidFill>
                      <a:srgbClr val="980000"/>
                    </a:solidFill>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r>
              <a:tr h="200025">
                <a:tc>
                  <a:txBody>
                    <a:bodyPr/>
                    <a:lstStyle/>
                    <a:p>
                      <a:pPr marL="0" lvl="0" indent="0" algn="ctr" rtl="0">
                        <a:lnSpc>
                          <a:spcPct val="115000"/>
                        </a:lnSpc>
                        <a:spcBef>
                          <a:spcPts val="0"/>
                        </a:spcBef>
                        <a:spcAft>
                          <a:spcPts val="0"/>
                        </a:spcAft>
                        <a:buNone/>
                      </a:pPr>
                      <a:r>
                        <a:rPr lang="en" sz="800" b="1">
                          <a:latin typeface="EB Garamond"/>
                          <a:ea typeface="EB Garamond"/>
                          <a:cs typeface="EB Garamond"/>
                          <a:sym typeface="EB Garamond"/>
                        </a:rPr>
                        <a:t>7</a:t>
                      </a:r>
                      <a:endParaRPr sz="800" b="1">
                        <a:latin typeface="EB Garamond"/>
                        <a:ea typeface="EB Garamond"/>
                        <a:cs typeface="EB Garamond"/>
                        <a:sym typeface="EB Garamond"/>
                      </a:endParaRPr>
                    </a:p>
                  </a:txBody>
                  <a:tcPr marL="28575" marR="28575" marT="19050" marB="1905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sz="800">
                          <a:latin typeface="EB Garamond"/>
                          <a:ea typeface="EB Garamond"/>
                          <a:cs typeface="EB Garamond"/>
                          <a:sym typeface="EB Garamond"/>
                        </a:rPr>
                        <a:t>Finalise scoping with external technical consultant</a:t>
                      </a:r>
                      <a:endParaRPr sz="800">
                        <a:latin typeface="EB Garamond"/>
                        <a:ea typeface="EB Garamond"/>
                        <a:cs typeface="EB Garamond"/>
                        <a:sym typeface="EB Garamond"/>
                      </a:endParaRPr>
                    </a:p>
                  </a:txBody>
                  <a:tcPr marL="28575" marR="28575" marT="19050" marB="1905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000000"/>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93C47D"/>
                    </a:solidFill>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93C47D"/>
                    </a:solidFill>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r>
              <a:tr h="200025">
                <a:tc>
                  <a:txBody>
                    <a:bodyPr/>
                    <a:lstStyle/>
                    <a:p>
                      <a:pPr marL="0" lvl="0" indent="0" algn="ctr" rtl="0">
                        <a:lnSpc>
                          <a:spcPct val="115000"/>
                        </a:lnSpc>
                        <a:spcBef>
                          <a:spcPts val="0"/>
                        </a:spcBef>
                        <a:spcAft>
                          <a:spcPts val="0"/>
                        </a:spcAft>
                        <a:buNone/>
                      </a:pPr>
                      <a:r>
                        <a:rPr lang="en" sz="800" b="1">
                          <a:latin typeface="EB Garamond"/>
                          <a:ea typeface="EB Garamond"/>
                          <a:cs typeface="EB Garamond"/>
                          <a:sym typeface="EB Garamond"/>
                        </a:rPr>
                        <a:t>8</a:t>
                      </a:r>
                      <a:endParaRPr sz="800" b="1">
                        <a:latin typeface="EB Garamond"/>
                        <a:ea typeface="EB Garamond"/>
                        <a:cs typeface="EB Garamond"/>
                        <a:sym typeface="EB Garamond"/>
                      </a:endParaRPr>
                    </a:p>
                  </a:txBody>
                  <a:tcPr marL="28575" marR="28575" marT="19050" marB="1905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sz="800">
                          <a:latin typeface="EB Garamond"/>
                          <a:ea typeface="EB Garamond"/>
                          <a:cs typeface="EB Garamond"/>
                          <a:sym typeface="EB Garamond"/>
                        </a:rPr>
                        <a:t>Complete contract with the consultant</a:t>
                      </a:r>
                      <a:endParaRPr sz="800">
                        <a:latin typeface="EB Garamond"/>
                        <a:ea typeface="EB Garamond"/>
                        <a:cs typeface="EB Garamond"/>
                        <a:sym typeface="EB Garamond"/>
                      </a:endParaRPr>
                    </a:p>
                  </a:txBody>
                  <a:tcPr marL="28575" marR="28575" marT="19050" marB="1905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000000"/>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000000"/>
                      </a:solidFill>
                      <a:prstDash val="solid"/>
                      <a:round/>
                      <a:headEnd type="none" w="sm" len="sm"/>
                      <a:tailEnd type="none" w="sm" len="sm"/>
                    </a:lnB>
                    <a:solidFill>
                      <a:srgbClr val="980000"/>
                    </a:solidFill>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r>
              <a:tr h="195775">
                <a:tc>
                  <a:txBody>
                    <a:bodyPr/>
                    <a:lstStyle/>
                    <a:p>
                      <a:pPr marL="0" lvl="0" indent="0" algn="ctr" rtl="0">
                        <a:lnSpc>
                          <a:spcPct val="115000"/>
                        </a:lnSpc>
                        <a:spcBef>
                          <a:spcPts val="0"/>
                        </a:spcBef>
                        <a:spcAft>
                          <a:spcPts val="0"/>
                        </a:spcAft>
                        <a:buNone/>
                      </a:pPr>
                      <a:r>
                        <a:rPr lang="en" sz="800" b="1">
                          <a:latin typeface="EB Garamond"/>
                          <a:ea typeface="EB Garamond"/>
                          <a:cs typeface="EB Garamond"/>
                          <a:sym typeface="EB Garamond"/>
                        </a:rPr>
                        <a:t>9</a:t>
                      </a:r>
                      <a:endParaRPr sz="800" b="1">
                        <a:latin typeface="EB Garamond"/>
                        <a:ea typeface="EB Garamond"/>
                        <a:cs typeface="EB Garamond"/>
                        <a:sym typeface="EB Garamond"/>
                      </a:endParaRPr>
                    </a:p>
                  </a:txBody>
                  <a:tcPr marL="28575" marR="28575" marT="19050" marB="1905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sz="800">
                          <a:latin typeface="EB Garamond"/>
                          <a:ea typeface="EB Garamond"/>
                          <a:cs typeface="EB Garamond"/>
                          <a:sym typeface="EB Garamond"/>
                        </a:rPr>
                        <a:t>Finalise block-wise production plan in coordination with the consultant</a:t>
                      </a:r>
                      <a:endParaRPr sz="800">
                        <a:latin typeface="EB Garamond"/>
                        <a:ea typeface="EB Garamond"/>
                        <a:cs typeface="EB Garamond"/>
                        <a:sym typeface="EB Garamond"/>
                      </a:endParaRPr>
                    </a:p>
                  </a:txBody>
                  <a:tcPr marL="28575" marR="28575" marT="19050" marB="1905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000000"/>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93C47D"/>
                    </a:solidFill>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93C47D"/>
                    </a:solidFill>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980000"/>
                    </a:solidFill>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r>
              <a:tr h="143550">
                <a:tc>
                  <a:txBody>
                    <a:bodyPr/>
                    <a:lstStyle/>
                    <a:p>
                      <a:pPr marL="0" lvl="0" indent="0" algn="ctr" rtl="0">
                        <a:lnSpc>
                          <a:spcPct val="115000"/>
                        </a:lnSpc>
                        <a:spcBef>
                          <a:spcPts val="0"/>
                        </a:spcBef>
                        <a:spcAft>
                          <a:spcPts val="0"/>
                        </a:spcAft>
                        <a:buNone/>
                      </a:pPr>
                      <a:r>
                        <a:rPr lang="en" sz="800" b="1">
                          <a:latin typeface="EB Garamond"/>
                          <a:ea typeface="EB Garamond"/>
                          <a:cs typeface="EB Garamond"/>
                          <a:sym typeface="EB Garamond"/>
                        </a:rPr>
                        <a:t>10</a:t>
                      </a:r>
                      <a:endParaRPr sz="800" b="1">
                        <a:latin typeface="EB Garamond"/>
                        <a:ea typeface="EB Garamond"/>
                        <a:cs typeface="EB Garamond"/>
                        <a:sym typeface="EB Garamond"/>
                      </a:endParaRPr>
                    </a:p>
                  </a:txBody>
                  <a:tcPr marL="28575" marR="28575" marT="19050" marB="1905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sz="800">
                          <a:latin typeface="EB Garamond"/>
                          <a:ea typeface="EB Garamond"/>
                          <a:cs typeface="EB Garamond"/>
                          <a:sym typeface="EB Garamond"/>
                        </a:rPr>
                        <a:t>Prepare and finalise list of seeds and fertilisers + tools and equipments</a:t>
                      </a:r>
                      <a:endParaRPr sz="800">
                        <a:latin typeface="EB Garamond"/>
                        <a:ea typeface="EB Garamond"/>
                        <a:cs typeface="EB Garamond"/>
                        <a:sym typeface="EB Garamond"/>
                      </a:endParaRPr>
                    </a:p>
                  </a:txBody>
                  <a:tcPr marL="28575" marR="28575" marT="19050" marB="1905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000000"/>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93C47D"/>
                    </a:solidFill>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93C47D"/>
                    </a:solidFill>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980000"/>
                    </a:solidFill>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r>
              <a:tr h="169675">
                <a:tc>
                  <a:txBody>
                    <a:bodyPr/>
                    <a:lstStyle/>
                    <a:p>
                      <a:pPr marL="0" lvl="0" indent="0" algn="ctr" rtl="0">
                        <a:lnSpc>
                          <a:spcPct val="115000"/>
                        </a:lnSpc>
                        <a:spcBef>
                          <a:spcPts val="0"/>
                        </a:spcBef>
                        <a:spcAft>
                          <a:spcPts val="0"/>
                        </a:spcAft>
                        <a:buNone/>
                      </a:pPr>
                      <a:r>
                        <a:rPr lang="en" sz="800" b="1">
                          <a:latin typeface="EB Garamond"/>
                          <a:ea typeface="EB Garamond"/>
                          <a:cs typeface="EB Garamond"/>
                          <a:sym typeface="EB Garamond"/>
                        </a:rPr>
                        <a:t>11</a:t>
                      </a:r>
                      <a:endParaRPr sz="800" b="1">
                        <a:latin typeface="EB Garamond"/>
                        <a:ea typeface="EB Garamond"/>
                        <a:cs typeface="EB Garamond"/>
                        <a:sym typeface="EB Garamond"/>
                      </a:endParaRPr>
                    </a:p>
                  </a:txBody>
                  <a:tcPr marL="28575" marR="28575" marT="19050" marB="1905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sz="800">
                          <a:latin typeface="EB Garamond"/>
                          <a:ea typeface="EB Garamond"/>
                          <a:cs typeface="EB Garamond"/>
                          <a:sym typeface="EB Garamond"/>
                        </a:rPr>
                        <a:t>Prepare and finalise list of vendors; grocery retailers and bulk purchasers</a:t>
                      </a:r>
                      <a:endParaRPr sz="800">
                        <a:latin typeface="EB Garamond"/>
                        <a:ea typeface="EB Garamond"/>
                        <a:cs typeface="EB Garamond"/>
                        <a:sym typeface="EB Garamond"/>
                      </a:endParaRPr>
                    </a:p>
                  </a:txBody>
                  <a:tcPr marL="28575" marR="28575" marT="19050" marB="1905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000000"/>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93C47D"/>
                    </a:solidFill>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93C47D"/>
                    </a:solidFill>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93C47D"/>
                    </a:solidFill>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93C47D"/>
                    </a:solidFill>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980000"/>
                    </a:solidFill>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r>
              <a:tr h="200025">
                <a:tc>
                  <a:txBody>
                    <a:bodyPr/>
                    <a:lstStyle/>
                    <a:p>
                      <a:pPr marL="0" lvl="0" indent="0" algn="ctr" rtl="0">
                        <a:lnSpc>
                          <a:spcPct val="115000"/>
                        </a:lnSpc>
                        <a:spcBef>
                          <a:spcPts val="0"/>
                        </a:spcBef>
                        <a:spcAft>
                          <a:spcPts val="0"/>
                        </a:spcAft>
                        <a:buNone/>
                      </a:pPr>
                      <a:r>
                        <a:rPr lang="en" sz="800" b="1">
                          <a:latin typeface="EB Garamond"/>
                          <a:ea typeface="EB Garamond"/>
                          <a:cs typeface="EB Garamond"/>
                          <a:sym typeface="EB Garamond"/>
                        </a:rPr>
                        <a:t>12</a:t>
                      </a:r>
                      <a:endParaRPr sz="800" b="1">
                        <a:latin typeface="EB Garamond"/>
                        <a:ea typeface="EB Garamond"/>
                        <a:cs typeface="EB Garamond"/>
                        <a:sym typeface="EB Garamond"/>
                      </a:endParaRPr>
                    </a:p>
                  </a:txBody>
                  <a:tcPr marL="28575" marR="28575" marT="19050" marB="1905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sz="800">
                          <a:latin typeface="EB Garamond"/>
                          <a:ea typeface="EB Garamond"/>
                          <a:cs typeface="EB Garamond"/>
                          <a:sym typeface="EB Garamond"/>
                        </a:rPr>
                        <a:t>Procure seeds + fertilisers</a:t>
                      </a:r>
                      <a:endParaRPr sz="800">
                        <a:latin typeface="EB Garamond"/>
                        <a:ea typeface="EB Garamond"/>
                        <a:cs typeface="EB Garamond"/>
                        <a:sym typeface="EB Garamond"/>
                      </a:endParaRPr>
                    </a:p>
                  </a:txBody>
                  <a:tcPr marL="28575" marR="28575" marT="19050" marB="1905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000000"/>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980000"/>
                    </a:solidFill>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r>
              <a:tr h="200025">
                <a:tc>
                  <a:txBody>
                    <a:bodyPr/>
                    <a:lstStyle/>
                    <a:p>
                      <a:pPr marL="0" lvl="0" indent="0" algn="ctr" rtl="0">
                        <a:lnSpc>
                          <a:spcPct val="115000"/>
                        </a:lnSpc>
                        <a:spcBef>
                          <a:spcPts val="0"/>
                        </a:spcBef>
                        <a:spcAft>
                          <a:spcPts val="0"/>
                        </a:spcAft>
                        <a:buNone/>
                      </a:pPr>
                      <a:r>
                        <a:rPr lang="en" sz="800" b="1">
                          <a:latin typeface="EB Garamond"/>
                          <a:ea typeface="EB Garamond"/>
                          <a:cs typeface="EB Garamond"/>
                          <a:sym typeface="EB Garamond"/>
                        </a:rPr>
                        <a:t>13</a:t>
                      </a:r>
                      <a:endParaRPr sz="800" b="1">
                        <a:latin typeface="EB Garamond"/>
                        <a:ea typeface="EB Garamond"/>
                        <a:cs typeface="EB Garamond"/>
                        <a:sym typeface="EB Garamond"/>
                      </a:endParaRPr>
                    </a:p>
                  </a:txBody>
                  <a:tcPr marL="28575" marR="28575" marT="19050" marB="1905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sz="800">
                          <a:latin typeface="EB Garamond"/>
                          <a:ea typeface="EB Garamond"/>
                          <a:cs typeface="EB Garamond"/>
                          <a:sym typeface="EB Garamond"/>
                        </a:rPr>
                        <a:t>Procure tools + equipments</a:t>
                      </a:r>
                      <a:endParaRPr sz="800">
                        <a:latin typeface="EB Garamond"/>
                        <a:ea typeface="EB Garamond"/>
                        <a:cs typeface="EB Garamond"/>
                        <a:sym typeface="EB Garamond"/>
                      </a:endParaRPr>
                    </a:p>
                  </a:txBody>
                  <a:tcPr marL="28575" marR="28575" marT="19050" marB="1905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000000"/>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980000"/>
                    </a:solidFill>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r>
              <a:tr h="140450">
                <a:tc>
                  <a:txBody>
                    <a:bodyPr/>
                    <a:lstStyle/>
                    <a:p>
                      <a:pPr marL="0" lvl="0" indent="0" algn="ctr" rtl="0">
                        <a:lnSpc>
                          <a:spcPct val="115000"/>
                        </a:lnSpc>
                        <a:spcBef>
                          <a:spcPts val="0"/>
                        </a:spcBef>
                        <a:spcAft>
                          <a:spcPts val="0"/>
                        </a:spcAft>
                        <a:buNone/>
                      </a:pPr>
                      <a:r>
                        <a:rPr lang="en" sz="800" b="1">
                          <a:latin typeface="EB Garamond"/>
                          <a:ea typeface="EB Garamond"/>
                          <a:cs typeface="EB Garamond"/>
                          <a:sym typeface="EB Garamond"/>
                        </a:rPr>
                        <a:t>14</a:t>
                      </a:r>
                      <a:endParaRPr sz="800" b="1">
                        <a:latin typeface="EB Garamond"/>
                        <a:ea typeface="EB Garamond"/>
                        <a:cs typeface="EB Garamond"/>
                        <a:sym typeface="EB Garamond"/>
                      </a:endParaRPr>
                    </a:p>
                  </a:txBody>
                  <a:tcPr marL="28575" marR="28575" marT="19050" marB="1905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sz="800">
                          <a:latin typeface="EB Garamond"/>
                          <a:ea typeface="EB Garamond"/>
                          <a:cs typeface="EB Garamond"/>
                          <a:sym typeface="EB Garamond"/>
                        </a:rPr>
                        <a:t>Begin plantation works</a:t>
                      </a:r>
                      <a:endParaRPr sz="800">
                        <a:latin typeface="EB Garamond"/>
                        <a:ea typeface="EB Garamond"/>
                        <a:cs typeface="EB Garamond"/>
                        <a:sym typeface="EB Garamond"/>
                      </a:endParaRPr>
                    </a:p>
                  </a:txBody>
                  <a:tcPr marL="28575" marR="28575" marT="19050" marB="1905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000000"/>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980000"/>
                    </a:solidFill>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r>
              <a:tr h="100000">
                <a:tc>
                  <a:txBody>
                    <a:bodyPr/>
                    <a:lstStyle/>
                    <a:p>
                      <a:pPr marL="0" lvl="0" indent="0" algn="ctr" rtl="0">
                        <a:lnSpc>
                          <a:spcPct val="115000"/>
                        </a:lnSpc>
                        <a:spcBef>
                          <a:spcPts val="0"/>
                        </a:spcBef>
                        <a:spcAft>
                          <a:spcPts val="0"/>
                        </a:spcAft>
                        <a:buNone/>
                      </a:pPr>
                      <a:r>
                        <a:rPr lang="en" sz="800" b="1">
                          <a:latin typeface="EB Garamond"/>
                          <a:ea typeface="EB Garamond"/>
                          <a:cs typeface="EB Garamond"/>
                          <a:sym typeface="EB Garamond"/>
                        </a:rPr>
                        <a:t>15</a:t>
                      </a:r>
                      <a:endParaRPr sz="800" b="1">
                        <a:latin typeface="EB Garamond"/>
                        <a:ea typeface="EB Garamond"/>
                        <a:cs typeface="EB Garamond"/>
                        <a:sym typeface="EB Garamond"/>
                      </a:endParaRPr>
                    </a:p>
                  </a:txBody>
                  <a:tcPr marL="28575" marR="28575" marT="19050" marB="1905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sz="800">
                          <a:latin typeface="EB Garamond"/>
                          <a:ea typeface="EB Garamond"/>
                          <a:cs typeface="EB Garamond"/>
                          <a:sym typeface="EB Garamond"/>
                        </a:rPr>
                        <a:t>Finalise design of civil construction plan and layout</a:t>
                      </a:r>
                      <a:endParaRPr sz="800">
                        <a:latin typeface="EB Garamond"/>
                        <a:ea typeface="EB Garamond"/>
                        <a:cs typeface="EB Garamond"/>
                        <a:sym typeface="EB Garamond"/>
                      </a:endParaRPr>
                    </a:p>
                  </a:txBody>
                  <a:tcPr marL="28575" marR="28575" marT="19050" marB="1905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000000"/>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93C47D"/>
                    </a:solidFill>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93C47D"/>
                    </a:solidFill>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93C47D"/>
                    </a:solidFill>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93C47D"/>
                    </a:solidFill>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93C47D"/>
                    </a:solidFill>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r>
              <a:tr h="140450">
                <a:tc>
                  <a:txBody>
                    <a:bodyPr/>
                    <a:lstStyle/>
                    <a:p>
                      <a:pPr marL="0" lvl="0" indent="0" algn="ctr" rtl="0">
                        <a:lnSpc>
                          <a:spcPct val="115000"/>
                        </a:lnSpc>
                        <a:spcBef>
                          <a:spcPts val="0"/>
                        </a:spcBef>
                        <a:spcAft>
                          <a:spcPts val="0"/>
                        </a:spcAft>
                        <a:buNone/>
                      </a:pPr>
                      <a:r>
                        <a:rPr lang="en" sz="800" b="1">
                          <a:latin typeface="EB Garamond"/>
                          <a:ea typeface="EB Garamond"/>
                          <a:cs typeface="EB Garamond"/>
                          <a:sym typeface="EB Garamond"/>
                        </a:rPr>
                        <a:t>16</a:t>
                      </a:r>
                      <a:endParaRPr sz="800" b="1">
                        <a:latin typeface="EB Garamond"/>
                        <a:ea typeface="EB Garamond"/>
                        <a:cs typeface="EB Garamond"/>
                        <a:sym typeface="EB Garamond"/>
                      </a:endParaRPr>
                    </a:p>
                  </a:txBody>
                  <a:tcPr marL="28575" marR="28575" marT="19050" marB="1905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sz="800">
                          <a:latin typeface="EB Garamond"/>
                          <a:ea typeface="EB Garamond"/>
                          <a:cs typeface="EB Garamond"/>
                          <a:sym typeface="EB Garamond"/>
                        </a:rPr>
                        <a:t>Commence and complete civil construction works</a:t>
                      </a:r>
                      <a:endParaRPr sz="800">
                        <a:latin typeface="EB Garamond"/>
                        <a:ea typeface="EB Garamond"/>
                        <a:cs typeface="EB Garamond"/>
                        <a:sym typeface="EB Garamond"/>
                      </a:endParaRPr>
                    </a:p>
                  </a:txBody>
                  <a:tcPr marL="28575" marR="28575" marT="19050" marB="1905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000000"/>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000000"/>
                      </a:solidFill>
                      <a:prstDash val="solid"/>
                      <a:round/>
                      <a:headEnd type="none" w="sm" len="sm"/>
                      <a:tailEnd type="none" w="sm" len="sm"/>
                    </a:lnB>
                    <a:solidFill>
                      <a:srgbClr val="980000"/>
                    </a:solidFill>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000000"/>
                      </a:solidFill>
                      <a:prstDash val="solid"/>
                      <a:round/>
                      <a:headEnd type="none" w="sm" len="sm"/>
                      <a:tailEnd type="none" w="sm" len="sm"/>
                    </a:lnB>
                    <a:solidFill>
                      <a:srgbClr val="980000"/>
                    </a:solidFill>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000000"/>
                      </a:solidFill>
                      <a:prstDash val="solid"/>
                      <a:round/>
                      <a:headEnd type="none" w="sm" len="sm"/>
                      <a:tailEnd type="none" w="sm" len="sm"/>
                    </a:lnB>
                    <a:solidFill>
                      <a:srgbClr val="980000"/>
                    </a:solidFill>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000000"/>
                      </a:solidFill>
                      <a:prstDash val="solid"/>
                      <a:round/>
                      <a:headEnd type="none" w="sm" len="sm"/>
                      <a:tailEnd type="none" w="sm" len="sm"/>
                    </a:lnB>
                    <a:solidFill>
                      <a:srgbClr val="980000"/>
                    </a:solidFill>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000000"/>
                      </a:solidFill>
                      <a:prstDash val="solid"/>
                      <a:round/>
                      <a:headEnd type="none" w="sm" len="sm"/>
                      <a:tailEnd type="none" w="sm" len="sm"/>
                    </a:lnB>
                    <a:solidFill>
                      <a:srgbClr val="980000"/>
                    </a:solidFill>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000000"/>
                      </a:solidFill>
                      <a:prstDash val="solid"/>
                      <a:round/>
                      <a:headEnd type="none" w="sm" len="sm"/>
                      <a:tailEnd type="none" w="sm" len="sm"/>
                    </a:lnB>
                    <a:solidFill>
                      <a:srgbClr val="980000"/>
                    </a:solidFill>
                  </a:tcPr>
                </a:tc>
                <a:tc>
                  <a:txBody>
                    <a:bodyPr/>
                    <a:lstStyle/>
                    <a:p>
                      <a:pPr marL="0" lvl="0" indent="0" algn="l" rtl="0">
                        <a:spcBef>
                          <a:spcPts val="0"/>
                        </a:spcBef>
                        <a:spcAft>
                          <a:spcPts val="0"/>
                        </a:spcAft>
                        <a:buNone/>
                      </a:pPr>
                      <a:endParaRPr sz="1200"/>
                    </a:p>
                  </a:txBody>
                  <a:tcPr marL="28575" marR="28575" marT="19050" marB="19050" anchor="b">
                    <a:lnL w="9525" cap="flat" cmpd="sng">
                      <a:solidFill>
                        <a:srgbClr val="CCCCCC"/>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000000"/>
                      </a:solidFill>
                      <a:prstDash val="solid"/>
                      <a:round/>
                      <a:headEnd type="none" w="sm" len="sm"/>
                      <a:tailEnd type="none" w="sm" len="sm"/>
                    </a:lnB>
                    <a:solidFill>
                      <a:srgbClr val="980000"/>
                    </a:solidFill>
                  </a:tcPr>
                </a:tc>
              </a:tr>
            </a:tbl>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84"/>
        <p:cNvGrpSpPr/>
        <p:nvPr/>
      </p:nvGrpSpPr>
      <p:grpSpPr>
        <a:xfrm>
          <a:off x="0" y="0"/>
          <a:ext cx="0" cy="0"/>
          <a:chOff x="0" y="0"/>
          <a:chExt cx="0" cy="0"/>
        </a:xfrm>
      </p:grpSpPr>
      <p:sp>
        <p:nvSpPr>
          <p:cNvPr id="285" name="Google Shape;285;p45"/>
          <p:cNvSpPr txBox="1">
            <a:spLocks noGrp="1"/>
          </p:cNvSpPr>
          <p:nvPr>
            <p:ph type="title"/>
          </p:nvPr>
        </p:nvSpPr>
        <p:spPr>
          <a:xfrm>
            <a:off x="304800" y="114300"/>
            <a:ext cx="8610600" cy="571500"/>
          </a:xfrm>
          <a:prstGeom prst="rect">
            <a:avLst/>
          </a:prstGeom>
          <a:solidFill>
            <a:schemeClr val="accent5"/>
          </a:solidFill>
          <a:ln>
            <a:noFill/>
          </a:ln>
        </p:spPr>
        <p:txBody>
          <a:bodyPr spcFirstLastPara="1" wrap="square" lIns="91425" tIns="45700" rIns="91425" bIns="91425" anchor="b" anchorCtr="0">
            <a:normAutofit fontScale="90000"/>
          </a:bodyPr>
          <a:lstStyle/>
          <a:p>
            <a:pPr marL="0" marR="0" lvl="0" indent="0" algn="l" rtl="0">
              <a:lnSpc>
                <a:spcPct val="100000"/>
              </a:lnSpc>
              <a:spcBef>
                <a:spcPts val="0"/>
              </a:spcBef>
              <a:spcAft>
                <a:spcPts val="0"/>
              </a:spcAft>
              <a:buClr>
                <a:schemeClr val="lt1"/>
              </a:buClr>
              <a:buSzPct val="148484"/>
              <a:buFont typeface="Garamond"/>
              <a:buNone/>
            </a:pPr>
            <a:r>
              <a:rPr lang="en" sz="3300">
                <a:solidFill>
                  <a:schemeClr val="lt1"/>
                </a:solidFill>
                <a:latin typeface="Garamond"/>
                <a:ea typeface="Garamond"/>
                <a:cs typeface="Garamond"/>
                <a:sym typeface="Garamond"/>
              </a:rPr>
              <a:t>Broader Three-year Strategy</a:t>
            </a:r>
            <a:endParaRPr sz="3300">
              <a:solidFill>
                <a:schemeClr val="lt1"/>
              </a:solidFill>
              <a:latin typeface="Garamond"/>
              <a:ea typeface="Garamond"/>
              <a:cs typeface="Garamond"/>
              <a:sym typeface="Garamond"/>
            </a:endParaRPr>
          </a:p>
        </p:txBody>
      </p:sp>
      <p:sp>
        <p:nvSpPr>
          <p:cNvPr id="286" name="Google Shape;286;p45"/>
          <p:cNvSpPr txBox="1">
            <a:spLocks noGrp="1"/>
          </p:cNvSpPr>
          <p:nvPr>
            <p:ph type="body" idx="1"/>
          </p:nvPr>
        </p:nvSpPr>
        <p:spPr>
          <a:xfrm>
            <a:off x="304800" y="857250"/>
            <a:ext cx="8610600" cy="4114800"/>
          </a:xfrm>
          <a:prstGeom prst="rect">
            <a:avLst/>
          </a:prstGeom>
          <a:solidFill>
            <a:schemeClr val="lt1"/>
          </a:solidFill>
          <a:ln w="12700" cap="flat" cmpd="sng">
            <a:solidFill>
              <a:schemeClr val="accent2"/>
            </a:solidFill>
            <a:prstDash val="solid"/>
            <a:round/>
            <a:headEnd type="none" w="sm" len="sm"/>
            <a:tailEnd type="none" w="sm" len="sm"/>
          </a:ln>
        </p:spPr>
        <p:txBody>
          <a:bodyPr spcFirstLastPara="1" wrap="square" lIns="91425" tIns="45700" rIns="91425" bIns="45700" anchor="t" anchorCtr="0">
            <a:noAutofit/>
          </a:bodyPr>
          <a:lstStyle/>
          <a:p>
            <a:pPr marL="274320" lvl="0" indent="-237585" algn="l" rtl="0">
              <a:lnSpc>
                <a:spcPct val="100000"/>
              </a:lnSpc>
              <a:spcBef>
                <a:spcPts val="0"/>
              </a:spcBef>
              <a:spcAft>
                <a:spcPts val="0"/>
              </a:spcAft>
              <a:buSzPts val="1300"/>
              <a:buChar char="●"/>
            </a:pPr>
            <a:r>
              <a:rPr lang="en" sz="1300">
                <a:solidFill>
                  <a:schemeClr val="dk1"/>
                </a:solidFill>
                <a:latin typeface="Libre Baskerville"/>
                <a:ea typeface="Libre Baskerville"/>
                <a:cs typeface="Libre Baskerville"/>
                <a:sym typeface="Libre Baskerville"/>
              </a:rPr>
              <a:t>No dividend will be distributed until the second financial year completes</a:t>
            </a:r>
            <a:endParaRPr sz="1300"/>
          </a:p>
          <a:p>
            <a:pPr marL="274320" lvl="0" indent="-155035" algn="l" rtl="0">
              <a:lnSpc>
                <a:spcPct val="100000"/>
              </a:lnSpc>
              <a:spcBef>
                <a:spcPts val="580"/>
              </a:spcBef>
              <a:spcAft>
                <a:spcPts val="0"/>
              </a:spcAft>
              <a:buSzPts val="2210"/>
              <a:buNone/>
            </a:pPr>
            <a:endParaRPr sz="1300"/>
          </a:p>
          <a:p>
            <a:pPr marL="274320" lvl="0" indent="-237585" algn="l" rtl="0">
              <a:lnSpc>
                <a:spcPct val="100000"/>
              </a:lnSpc>
              <a:spcBef>
                <a:spcPts val="580"/>
              </a:spcBef>
              <a:spcAft>
                <a:spcPts val="0"/>
              </a:spcAft>
              <a:buSzPts val="1300"/>
              <a:buChar char="●"/>
            </a:pPr>
            <a:r>
              <a:rPr lang="en" sz="1300">
                <a:solidFill>
                  <a:schemeClr val="dk1"/>
                </a:solidFill>
                <a:latin typeface="Libre Baskerville"/>
                <a:ea typeface="Libre Baskerville"/>
                <a:cs typeface="Libre Baskerville"/>
                <a:sym typeface="Libre Baskerville"/>
              </a:rPr>
              <a:t>Reinvestment into business expansion and diversification</a:t>
            </a:r>
            <a:endParaRPr sz="1300"/>
          </a:p>
          <a:p>
            <a:pPr marL="274320" lvl="0" indent="-155035" algn="l" rtl="0">
              <a:lnSpc>
                <a:spcPct val="100000"/>
              </a:lnSpc>
              <a:spcBef>
                <a:spcPts val="580"/>
              </a:spcBef>
              <a:spcAft>
                <a:spcPts val="0"/>
              </a:spcAft>
              <a:buSzPts val="2210"/>
              <a:buNone/>
            </a:pPr>
            <a:endParaRPr sz="1300"/>
          </a:p>
          <a:p>
            <a:pPr marL="274320" lvl="0" indent="-237585" algn="l" rtl="0">
              <a:lnSpc>
                <a:spcPct val="100000"/>
              </a:lnSpc>
              <a:spcBef>
                <a:spcPts val="580"/>
              </a:spcBef>
              <a:spcAft>
                <a:spcPts val="0"/>
              </a:spcAft>
              <a:buSzPts val="1300"/>
              <a:buChar char="●"/>
            </a:pPr>
            <a:r>
              <a:rPr lang="en" sz="1300">
                <a:solidFill>
                  <a:schemeClr val="dk1"/>
                </a:solidFill>
                <a:latin typeface="Libre Baskerville"/>
                <a:ea typeface="Libre Baskerville"/>
                <a:cs typeface="Libre Baskerville"/>
                <a:sym typeface="Libre Baskerville"/>
              </a:rPr>
              <a:t>Allocation of contingency reserves</a:t>
            </a:r>
            <a:endParaRPr sz="1300"/>
          </a:p>
          <a:p>
            <a:pPr marL="274320" lvl="0" indent="-155035" algn="l" rtl="0">
              <a:lnSpc>
                <a:spcPct val="100000"/>
              </a:lnSpc>
              <a:spcBef>
                <a:spcPts val="580"/>
              </a:spcBef>
              <a:spcAft>
                <a:spcPts val="0"/>
              </a:spcAft>
              <a:buSzPts val="2210"/>
              <a:buNone/>
            </a:pPr>
            <a:endParaRPr sz="1300"/>
          </a:p>
          <a:p>
            <a:pPr marL="274320" lvl="0" indent="-237585" algn="l" rtl="0">
              <a:lnSpc>
                <a:spcPct val="100000"/>
              </a:lnSpc>
              <a:spcBef>
                <a:spcPts val="580"/>
              </a:spcBef>
              <a:spcAft>
                <a:spcPts val="0"/>
              </a:spcAft>
              <a:buSzPts val="1300"/>
              <a:buChar char="●"/>
            </a:pPr>
            <a:r>
              <a:rPr lang="en" sz="1300">
                <a:solidFill>
                  <a:schemeClr val="dk1"/>
                </a:solidFill>
                <a:latin typeface="Libre Baskerville"/>
                <a:ea typeface="Libre Baskerville"/>
                <a:cs typeface="Libre Baskerville"/>
                <a:sym typeface="Libre Baskerville"/>
              </a:rPr>
              <a:t>Focus on reducing loan principal</a:t>
            </a:r>
            <a:endParaRPr sz="1300"/>
          </a:p>
          <a:p>
            <a:pPr marL="274320" lvl="0" indent="-155035" algn="l" rtl="0">
              <a:lnSpc>
                <a:spcPct val="100000"/>
              </a:lnSpc>
              <a:spcBef>
                <a:spcPts val="580"/>
              </a:spcBef>
              <a:spcAft>
                <a:spcPts val="0"/>
              </a:spcAft>
              <a:buSzPts val="2210"/>
              <a:buNone/>
            </a:pPr>
            <a:endParaRPr sz="1300"/>
          </a:p>
          <a:p>
            <a:pPr marL="274320" lvl="0" indent="-237585" algn="l" rtl="0">
              <a:lnSpc>
                <a:spcPct val="100000"/>
              </a:lnSpc>
              <a:spcBef>
                <a:spcPts val="580"/>
              </a:spcBef>
              <a:spcAft>
                <a:spcPts val="0"/>
              </a:spcAft>
              <a:buSzPts val="1300"/>
              <a:buChar char="●"/>
            </a:pPr>
            <a:r>
              <a:rPr lang="en" sz="1300">
                <a:solidFill>
                  <a:schemeClr val="dk1"/>
                </a:solidFill>
                <a:latin typeface="Libre Baskerville"/>
                <a:ea typeface="Libre Baskerville"/>
                <a:cs typeface="Libre Baskerville"/>
                <a:sym typeface="Libre Baskerville"/>
              </a:rPr>
              <a:t>Focus on collaborating with development partner initiatives and government schemes</a:t>
            </a:r>
            <a:endParaRPr sz="1300"/>
          </a:p>
          <a:p>
            <a:pPr marL="274320" lvl="0" indent="-155035" algn="l" rtl="0">
              <a:lnSpc>
                <a:spcPct val="100000"/>
              </a:lnSpc>
              <a:spcBef>
                <a:spcPts val="580"/>
              </a:spcBef>
              <a:spcAft>
                <a:spcPts val="0"/>
              </a:spcAft>
              <a:buSzPts val="2210"/>
              <a:buNone/>
            </a:pPr>
            <a:endParaRPr sz="1300"/>
          </a:p>
          <a:p>
            <a:pPr marL="274320" lvl="0" indent="-237585" algn="l" rtl="0">
              <a:lnSpc>
                <a:spcPct val="100000"/>
              </a:lnSpc>
              <a:spcBef>
                <a:spcPts val="580"/>
              </a:spcBef>
              <a:spcAft>
                <a:spcPts val="0"/>
              </a:spcAft>
              <a:buSzPts val="1300"/>
              <a:buChar char="●"/>
            </a:pPr>
            <a:r>
              <a:rPr lang="en" sz="1300">
                <a:solidFill>
                  <a:schemeClr val="dk1"/>
                </a:solidFill>
                <a:latin typeface="Libre Baskerville"/>
                <a:ea typeface="Libre Baskerville"/>
                <a:cs typeface="Libre Baskerville"/>
                <a:sym typeface="Libre Baskerville"/>
              </a:rPr>
              <a:t>Gradual transition to tech-integration</a:t>
            </a:r>
            <a:endParaRPr sz="1300"/>
          </a:p>
          <a:p>
            <a:pPr marL="274320" lvl="0" indent="-155035" algn="l" rtl="0">
              <a:lnSpc>
                <a:spcPct val="100000"/>
              </a:lnSpc>
              <a:spcBef>
                <a:spcPts val="580"/>
              </a:spcBef>
              <a:spcAft>
                <a:spcPts val="0"/>
              </a:spcAft>
              <a:buSzPts val="2210"/>
              <a:buNone/>
            </a:pPr>
            <a:endParaRPr sz="1300"/>
          </a:p>
          <a:p>
            <a:pPr marL="274320" lvl="0" indent="-237585" algn="l" rtl="0">
              <a:lnSpc>
                <a:spcPct val="100000"/>
              </a:lnSpc>
              <a:spcBef>
                <a:spcPts val="580"/>
              </a:spcBef>
              <a:spcAft>
                <a:spcPts val="0"/>
              </a:spcAft>
              <a:buSzPts val="1300"/>
              <a:buChar char="●"/>
            </a:pPr>
            <a:r>
              <a:rPr lang="en" sz="1300">
                <a:solidFill>
                  <a:schemeClr val="dk1"/>
                </a:solidFill>
                <a:latin typeface="Libre Baskerville"/>
                <a:ea typeface="Libre Baskerville"/>
                <a:cs typeface="Libre Baskerville"/>
                <a:sym typeface="Libre Baskerville"/>
              </a:rPr>
              <a:t>Gradual transition to more sustainable ways of farming</a:t>
            </a:r>
            <a:endParaRPr sz="1300"/>
          </a:p>
          <a:p>
            <a:pPr marL="274320" lvl="0" indent="-155035" algn="l" rtl="0">
              <a:lnSpc>
                <a:spcPct val="100000"/>
              </a:lnSpc>
              <a:spcBef>
                <a:spcPts val="580"/>
              </a:spcBef>
              <a:spcAft>
                <a:spcPts val="0"/>
              </a:spcAft>
              <a:buSzPts val="2210"/>
              <a:buNone/>
            </a:pPr>
            <a:endParaRPr sz="1300"/>
          </a:p>
          <a:p>
            <a:pPr marL="274320" lvl="0" indent="-237585" algn="l" rtl="0">
              <a:lnSpc>
                <a:spcPct val="100000"/>
              </a:lnSpc>
              <a:spcBef>
                <a:spcPts val="580"/>
              </a:spcBef>
              <a:spcAft>
                <a:spcPts val="1200"/>
              </a:spcAft>
              <a:buSzPts val="1300"/>
              <a:buChar char="●"/>
            </a:pPr>
            <a:r>
              <a:rPr lang="en" sz="1300">
                <a:solidFill>
                  <a:schemeClr val="dk1"/>
                </a:solidFill>
                <a:latin typeface="Libre Baskerville"/>
                <a:ea typeface="Libre Baskerville"/>
                <a:cs typeface="Libre Baskerville"/>
                <a:sym typeface="Libre Baskerville"/>
              </a:rPr>
              <a:t>Extensive employee training and worker skill enhancement</a:t>
            </a:r>
            <a:endParaRPr sz="130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290"/>
        <p:cNvGrpSpPr/>
        <p:nvPr/>
      </p:nvGrpSpPr>
      <p:grpSpPr>
        <a:xfrm>
          <a:off x="0" y="0"/>
          <a:ext cx="0" cy="0"/>
          <a:chOff x="0" y="0"/>
          <a:chExt cx="0" cy="0"/>
        </a:xfrm>
      </p:grpSpPr>
      <p:sp>
        <p:nvSpPr>
          <p:cNvPr id="291" name="Google Shape;291;p46"/>
          <p:cNvSpPr txBox="1">
            <a:spLocks noGrp="1"/>
          </p:cNvSpPr>
          <p:nvPr>
            <p:ph type="title"/>
          </p:nvPr>
        </p:nvSpPr>
        <p:spPr>
          <a:xfrm>
            <a:off x="0" y="2260314"/>
            <a:ext cx="9144000" cy="636997"/>
          </a:xfrm>
          <a:prstGeom prst="rect">
            <a:avLst/>
          </a:prstGeom>
          <a:solidFill>
            <a:schemeClr val="accent5"/>
          </a:solidFill>
          <a:ln>
            <a:noFill/>
          </a:ln>
        </p:spPr>
        <p:txBody>
          <a:bodyPr spcFirstLastPara="1" wrap="square" lIns="91425" tIns="45700" rIns="91425" bIns="91425" anchor="b" anchorCtr="0">
            <a:normAutofit fontScale="90000"/>
          </a:bodyPr>
          <a:lstStyle/>
          <a:p>
            <a:pPr marL="0" marR="0" lvl="0" indent="0" algn="ctr" rtl="0">
              <a:lnSpc>
                <a:spcPct val="100000"/>
              </a:lnSpc>
              <a:spcBef>
                <a:spcPts val="0"/>
              </a:spcBef>
              <a:spcAft>
                <a:spcPts val="0"/>
              </a:spcAft>
              <a:buClr>
                <a:schemeClr val="lt1"/>
              </a:buClr>
              <a:buSzPct val="100000"/>
              <a:buFont typeface="Garamond"/>
              <a:buNone/>
            </a:pPr>
            <a:r>
              <a:rPr lang="en" sz="4900" dirty="0">
                <a:solidFill>
                  <a:schemeClr val="lt1"/>
                </a:solidFill>
                <a:latin typeface="Garamond"/>
                <a:ea typeface="Garamond"/>
                <a:cs typeface="Garamond"/>
                <a:sym typeface="Garamond"/>
              </a:rPr>
              <a:t>	</a:t>
            </a:r>
            <a:br>
              <a:rPr lang="en" sz="4900" dirty="0">
                <a:solidFill>
                  <a:schemeClr val="lt1"/>
                </a:solidFill>
                <a:latin typeface="Garamond"/>
                <a:ea typeface="Garamond"/>
                <a:cs typeface="Garamond"/>
                <a:sym typeface="Garamond"/>
              </a:rPr>
            </a:br>
            <a:r>
              <a:rPr lang="en" sz="3550" dirty="0">
                <a:solidFill>
                  <a:schemeClr val="lt1"/>
                </a:solidFill>
                <a:latin typeface="Garamond"/>
                <a:ea typeface="Garamond"/>
                <a:cs typeface="Garamond"/>
                <a:sym typeface="Garamond"/>
              </a:rPr>
              <a:t>SWOT Analysis and Risk Analysis &amp; Mitigation </a:t>
            </a:r>
            <a:r>
              <a:rPr lang="en" sz="3550" dirty="0" smtClean="0">
                <a:solidFill>
                  <a:schemeClr val="lt1"/>
                </a:solidFill>
                <a:latin typeface="Garamond"/>
                <a:ea typeface="Garamond"/>
                <a:cs typeface="Garamond"/>
                <a:sym typeface="Garamond"/>
              </a:rPr>
              <a:t>Plan</a:t>
            </a:r>
            <a:endParaRP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295"/>
        <p:cNvGrpSpPr/>
        <p:nvPr/>
      </p:nvGrpSpPr>
      <p:grpSpPr>
        <a:xfrm>
          <a:off x="0" y="0"/>
          <a:ext cx="0" cy="0"/>
          <a:chOff x="0" y="0"/>
          <a:chExt cx="0" cy="0"/>
        </a:xfrm>
      </p:grpSpPr>
      <p:sp>
        <p:nvSpPr>
          <p:cNvPr id="296" name="Google Shape;296;p47"/>
          <p:cNvSpPr txBox="1">
            <a:spLocks noGrp="1"/>
          </p:cNvSpPr>
          <p:nvPr>
            <p:ph type="title"/>
          </p:nvPr>
        </p:nvSpPr>
        <p:spPr>
          <a:xfrm>
            <a:off x="304800" y="114300"/>
            <a:ext cx="8610600" cy="571500"/>
          </a:xfrm>
          <a:prstGeom prst="rect">
            <a:avLst/>
          </a:prstGeom>
          <a:solidFill>
            <a:schemeClr val="accent5"/>
          </a:solidFill>
          <a:ln>
            <a:noFill/>
          </a:ln>
        </p:spPr>
        <p:txBody>
          <a:bodyPr spcFirstLastPara="1" wrap="square" lIns="91425" tIns="45700" rIns="91425" bIns="91425" anchor="b" anchorCtr="0">
            <a:normAutofit fontScale="90000"/>
          </a:bodyPr>
          <a:lstStyle/>
          <a:p>
            <a:pPr marL="0" marR="0" lvl="0" indent="0" algn="l" rtl="0">
              <a:lnSpc>
                <a:spcPct val="100000"/>
              </a:lnSpc>
              <a:spcBef>
                <a:spcPts val="0"/>
              </a:spcBef>
              <a:spcAft>
                <a:spcPts val="0"/>
              </a:spcAft>
              <a:buClr>
                <a:schemeClr val="lt1"/>
              </a:buClr>
              <a:buSzPct val="148484"/>
              <a:buFont typeface="Garamond"/>
              <a:buNone/>
            </a:pPr>
            <a:r>
              <a:rPr lang="en" sz="3300">
                <a:solidFill>
                  <a:schemeClr val="lt1"/>
                </a:solidFill>
                <a:latin typeface="Garamond"/>
                <a:ea typeface="Garamond"/>
                <a:cs typeface="Garamond"/>
                <a:sym typeface="Garamond"/>
              </a:rPr>
              <a:t>SWOT Analysis</a:t>
            </a:r>
            <a:endParaRPr sz="3300">
              <a:solidFill>
                <a:schemeClr val="lt1"/>
              </a:solidFill>
              <a:latin typeface="Garamond"/>
              <a:ea typeface="Garamond"/>
              <a:cs typeface="Garamond"/>
              <a:sym typeface="Garamond"/>
            </a:endParaRPr>
          </a:p>
        </p:txBody>
      </p:sp>
      <p:graphicFrame>
        <p:nvGraphicFramePr>
          <p:cNvPr id="297" name="Google Shape;297;p47"/>
          <p:cNvGraphicFramePr/>
          <p:nvPr/>
        </p:nvGraphicFramePr>
        <p:xfrm>
          <a:off x="304800" y="914400"/>
          <a:ext cx="8610600" cy="4297760"/>
        </p:xfrm>
        <a:graphic>
          <a:graphicData uri="http://schemas.openxmlformats.org/drawingml/2006/table">
            <a:tbl>
              <a:tblPr>
                <a:noFill/>
                <a:tableStyleId>{FB088F9E-4A9D-462F-8A79-2F722510028B}</a:tableStyleId>
              </a:tblPr>
              <a:tblGrid>
                <a:gridCol w="4419600"/>
                <a:gridCol w="4191000"/>
              </a:tblGrid>
              <a:tr h="285750">
                <a:tc>
                  <a:txBody>
                    <a:bodyPr/>
                    <a:lstStyle/>
                    <a:p>
                      <a:pPr marL="0" marR="0" lvl="0" indent="0" algn="ctr" rtl="0">
                        <a:lnSpc>
                          <a:spcPct val="100000"/>
                        </a:lnSpc>
                        <a:spcBef>
                          <a:spcPts val="0"/>
                        </a:spcBef>
                        <a:spcAft>
                          <a:spcPts val="0"/>
                        </a:spcAft>
                        <a:buClr>
                          <a:srgbClr val="000000"/>
                        </a:buClr>
                        <a:buSzPts val="4900"/>
                        <a:buFont typeface="Arial"/>
                        <a:buNone/>
                      </a:pPr>
                      <a:r>
                        <a:rPr lang="en" sz="1800" b="1">
                          <a:solidFill>
                            <a:schemeClr val="lt1"/>
                          </a:solidFill>
                          <a:latin typeface="Garamond"/>
                          <a:ea typeface="Garamond"/>
                          <a:cs typeface="Garamond"/>
                          <a:sym typeface="Garamond"/>
                        </a:rPr>
                        <a:t>Strength (S)</a:t>
                      </a:r>
                      <a:endParaRPr sz="1800" b="1">
                        <a:solidFill>
                          <a:schemeClr val="lt1"/>
                        </a:solidFill>
                        <a:latin typeface="Garamond"/>
                        <a:ea typeface="Garamond"/>
                        <a:cs typeface="Garamond"/>
                        <a:sym typeface="Garamond"/>
                      </a:endParaRPr>
                    </a:p>
                  </a:txBody>
                  <a:tcPr marL="91450" marR="91450" marT="34300" marB="343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accent5"/>
                    </a:solidFill>
                  </a:tcPr>
                </a:tc>
                <a:tc>
                  <a:txBody>
                    <a:bodyPr/>
                    <a:lstStyle/>
                    <a:p>
                      <a:pPr marL="0" marR="0" lvl="0" indent="0" algn="ctr" rtl="0">
                        <a:lnSpc>
                          <a:spcPct val="100000"/>
                        </a:lnSpc>
                        <a:spcBef>
                          <a:spcPts val="0"/>
                        </a:spcBef>
                        <a:spcAft>
                          <a:spcPts val="0"/>
                        </a:spcAft>
                        <a:buClr>
                          <a:schemeClr val="lt1"/>
                        </a:buClr>
                        <a:buSzPts val="4900"/>
                        <a:buFont typeface="Garamond"/>
                        <a:buNone/>
                      </a:pPr>
                      <a:r>
                        <a:rPr lang="en" sz="1800" b="1">
                          <a:solidFill>
                            <a:schemeClr val="lt1"/>
                          </a:solidFill>
                          <a:latin typeface="Garamond"/>
                          <a:ea typeface="Garamond"/>
                          <a:cs typeface="Garamond"/>
                          <a:sym typeface="Garamond"/>
                        </a:rPr>
                        <a:t>Weakness (W)</a:t>
                      </a:r>
                      <a:endParaRPr sz="1800" b="1">
                        <a:solidFill>
                          <a:schemeClr val="lt1"/>
                        </a:solidFill>
                      </a:endParaRPr>
                    </a:p>
                  </a:txBody>
                  <a:tcPr marL="91450" marR="91450" marT="34300" marB="343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accent5"/>
                    </a:solidFill>
                  </a:tcPr>
                </a:tc>
              </a:tr>
              <a:tr h="285750">
                <a:tc>
                  <a:txBody>
                    <a:bodyPr/>
                    <a:lstStyle/>
                    <a:p>
                      <a:pPr marL="0" marR="0" lvl="0" indent="-76200" algn="l" rtl="0">
                        <a:spcBef>
                          <a:spcPts val="0"/>
                        </a:spcBef>
                        <a:spcAft>
                          <a:spcPts val="0"/>
                        </a:spcAft>
                        <a:buClr>
                          <a:schemeClr val="dk1"/>
                        </a:buClr>
                        <a:buSzPts val="1200"/>
                        <a:buFont typeface="Arial"/>
                        <a:buChar char="•"/>
                      </a:pPr>
                      <a:r>
                        <a:rPr lang="en" sz="1200">
                          <a:solidFill>
                            <a:schemeClr val="dk1"/>
                          </a:solidFill>
                          <a:latin typeface="Libre Baskerville"/>
                          <a:ea typeface="Libre Baskerville"/>
                          <a:cs typeface="Libre Baskerville"/>
                          <a:sym typeface="Libre Baskerville"/>
                        </a:rPr>
                        <a:t> Young, motivated and dedicated team of shareholders coming from diverse background</a:t>
                      </a:r>
                      <a:endParaRPr sz="1100"/>
                    </a:p>
                    <a:p>
                      <a:pPr marL="0" marR="0" lvl="0" indent="-76200" algn="l" rtl="0">
                        <a:spcBef>
                          <a:spcPts val="0"/>
                        </a:spcBef>
                        <a:spcAft>
                          <a:spcPts val="0"/>
                        </a:spcAft>
                        <a:buClr>
                          <a:schemeClr val="dk1"/>
                        </a:buClr>
                        <a:buSzPts val="1200"/>
                        <a:buFont typeface="Arial"/>
                        <a:buChar char="•"/>
                      </a:pPr>
                      <a:r>
                        <a:rPr lang="en" sz="1200">
                          <a:solidFill>
                            <a:schemeClr val="dk1"/>
                          </a:solidFill>
                          <a:latin typeface="Libre Baskerville"/>
                          <a:ea typeface="Libre Baskerville"/>
                          <a:cs typeface="Libre Baskerville"/>
                          <a:sym typeface="Libre Baskerville"/>
                        </a:rPr>
                        <a:t> Ample cultivable and fertile land for scale farming and future expansion works</a:t>
                      </a:r>
                      <a:endParaRPr sz="1100"/>
                    </a:p>
                    <a:p>
                      <a:pPr marL="0" marR="0" lvl="0" indent="-76200" algn="l" rtl="0">
                        <a:spcBef>
                          <a:spcPts val="0"/>
                        </a:spcBef>
                        <a:spcAft>
                          <a:spcPts val="0"/>
                        </a:spcAft>
                        <a:buClr>
                          <a:schemeClr val="dk1"/>
                        </a:buClr>
                        <a:buSzPts val="1200"/>
                        <a:buFont typeface="Arial"/>
                        <a:buChar char="•"/>
                      </a:pPr>
                      <a:r>
                        <a:rPr lang="en" sz="1200">
                          <a:solidFill>
                            <a:schemeClr val="dk1"/>
                          </a:solidFill>
                          <a:latin typeface="Libre Baskerville"/>
                          <a:ea typeface="Libre Baskerville"/>
                          <a:cs typeface="Libre Baskerville"/>
                          <a:sym typeface="Libre Baskerville"/>
                        </a:rPr>
                        <a:t> Sufficient source of irrigation water &amp; existing irrigation facility</a:t>
                      </a:r>
                      <a:endParaRPr sz="1100"/>
                    </a:p>
                    <a:p>
                      <a:pPr marL="0" marR="0" lvl="0" indent="-76200" algn="l" rtl="0">
                        <a:spcBef>
                          <a:spcPts val="0"/>
                        </a:spcBef>
                        <a:spcAft>
                          <a:spcPts val="0"/>
                        </a:spcAft>
                        <a:buClr>
                          <a:schemeClr val="dk1"/>
                        </a:buClr>
                        <a:buSzPts val="1200"/>
                        <a:buFont typeface="Arial"/>
                        <a:buChar char="•"/>
                      </a:pPr>
                      <a:r>
                        <a:rPr lang="en" sz="1200">
                          <a:solidFill>
                            <a:schemeClr val="dk1"/>
                          </a:solidFill>
                          <a:latin typeface="Libre Baskerville"/>
                          <a:ea typeface="Libre Baskerville"/>
                          <a:cs typeface="Libre Baskerville"/>
                          <a:sym typeface="Libre Baskerville"/>
                        </a:rPr>
                        <a:t> Motivated workers</a:t>
                      </a:r>
                      <a:endParaRPr sz="1100"/>
                    </a:p>
                    <a:p>
                      <a:pPr marL="0" marR="0" lvl="0" indent="-76200" algn="l" rtl="0">
                        <a:spcBef>
                          <a:spcPts val="0"/>
                        </a:spcBef>
                        <a:spcAft>
                          <a:spcPts val="0"/>
                        </a:spcAft>
                        <a:buClr>
                          <a:schemeClr val="dk1"/>
                        </a:buClr>
                        <a:buSzPts val="1200"/>
                        <a:buFont typeface="Arial"/>
                        <a:buChar char="•"/>
                      </a:pPr>
                      <a:r>
                        <a:rPr lang="en" sz="1200">
                          <a:solidFill>
                            <a:schemeClr val="dk1"/>
                          </a:solidFill>
                          <a:latin typeface="Libre Baskerville"/>
                          <a:ea typeface="Libre Baskerville"/>
                          <a:cs typeface="Libre Baskerville"/>
                          <a:sym typeface="Libre Baskerville"/>
                        </a:rPr>
                        <a:t> Available seasonal workers in nearby communities </a:t>
                      </a:r>
                      <a:endParaRPr sz="1100"/>
                    </a:p>
                    <a:p>
                      <a:pPr marL="0" marR="0" lvl="0" indent="-76200" algn="l" rtl="0">
                        <a:spcBef>
                          <a:spcPts val="0"/>
                        </a:spcBef>
                        <a:spcAft>
                          <a:spcPts val="0"/>
                        </a:spcAft>
                        <a:buClr>
                          <a:schemeClr val="dk1"/>
                        </a:buClr>
                        <a:buSzPts val="1200"/>
                        <a:buFont typeface="Arial"/>
                        <a:buChar char="•"/>
                      </a:pPr>
                      <a:r>
                        <a:rPr lang="en" sz="1200">
                          <a:solidFill>
                            <a:schemeClr val="dk1"/>
                          </a:solidFill>
                          <a:latin typeface="Libre Baskerville"/>
                          <a:ea typeface="Libre Baskerville"/>
                          <a:cs typeface="Libre Baskerville"/>
                          <a:sym typeface="Libre Baskerville"/>
                        </a:rPr>
                        <a:t> Substantially low lease amount compared to existing market trend</a:t>
                      </a:r>
                      <a:endParaRPr sz="1200"/>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76200" algn="l" rtl="0">
                        <a:spcBef>
                          <a:spcPts val="0"/>
                        </a:spcBef>
                        <a:spcAft>
                          <a:spcPts val="0"/>
                        </a:spcAft>
                        <a:buClr>
                          <a:schemeClr val="dk1"/>
                        </a:buClr>
                        <a:buSzPts val="1200"/>
                        <a:buFont typeface="Arial"/>
                        <a:buChar char="•"/>
                      </a:pPr>
                      <a:r>
                        <a:rPr lang="en" sz="1200">
                          <a:solidFill>
                            <a:schemeClr val="dk1"/>
                          </a:solidFill>
                          <a:latin typeface="Libre Baskerville"/>
                          <a:ea typeface="Libre Baskerville"/>
                          <a:cs typeface="Libre Baskerville"/>
                          <a:sym typeface="Libre Baskerville"/>
                        </a:rPr>
                        <a:t> Labor intensive</a:t>
                      </a:r>
                      <a:endParaRPr sz="1100"/>
                    </a:p>
                    <a:p>
                      <a:pPr marL="0" marR="0" lvl="0" indent="-76200" algn="l" rtl="0">
                        <a:spcBef>
                          <a:spcPts val="0"/>
                        </a:spcBef>
                        <a:spcAft>
                          <a:spcPts val="0"/>
                        </a:spcAft>
                        <a:buClr>
                          <a:schemeClr val="dk1"/>
                        </a:buClr>
                        <a:buSzPts val="1200"/>
                        <a:buFont typeface="Arial"/>
                        <a:buChar char="•"/>
                      </a:pPr>
                      <a:r>
                        <a:rPr lang="en" sz="1200">
                          <a:solidFill>
                            <a:schemeClr val="dk1"/>
                          </a:solidFill>
                          <a:latin typeface="Libre Baskerville"/>
                          <a:ea typeface="Libre Baskerville"/>
                          <a:cs typeface="Libre Baskerville"/>
                          <a:sym typeface="Libre Baskerville"/>
                        </a:rPr>
                        <a:t> Lack of technical expertise</a:t>
                      </a:r>
                      <a:endParaRPr sz="1100"/>
                    </a:p>
                    <a:p>
                      <a:pPr marL="0" marR="0" lvl="0" indent="-76200" algn="l" rtl="0">
                        <a:spcBef>
                          <a:spcPts val="0"/>
                        </a:spcBef>
                        <a:spcAft>
                          <a:spcPts val="0"/>
                        </a:spcAft>
                        <a:buClr>
                          <a:schemeClr val="dk1"/>
                        </a:buClr>
                        <a:buSzPts val="1200"/>
                        <a:buFont typeface="Arial"/>
                        <a:buChar char="•"/>
                      </a:pPr>
                      <a:r>
                        <a:rPr lang="en" sz="1200">
                          <a:solidFill>
                            <a:schemeClr val="dk1"/>
                          </a:solidFill>
                          <a:latin typeface="Libre Baskerville"/>
                          <a:ea typeface="Libre Baskerville"/>
                          <a:cs typeface="Libre Baskerville"/>
                          <a:sym typeface="Libre Baskerville"/>
                        </a:rPr>
                        <a:t> Lack of technical knowledge among the workers </a:t>
                      </a:r>
                      <a:endParaRPr sz="1100"/>
                    </a:p>
                    <a:p>
                      <a:pPr marL="0" marR="0" lvl="0" indent="-76200" algn="l" rtl="0">
                        <a:spcBef>
                          <a:spcPts val="0"/>
                        </a:spcBef>
                        <a:spcAft>
                          <a:spcPts val="0"/>
                        </a:spcAft>
                        <a:buClr>
                          <a:schemeClr val="dk1"/>
                        </a:buClr>
                        <a:buSzPts val="1200"/>
                        <a:buFont typeface="Arial"/>
                        <a:buChar char="•"/>
                      </a:pPr>
                      <a:r>
                        <a:rPr lang="en" sz="1200">
                          <a:solidFill>
                            <a:schemeClr val="dk1"/>
                          </a:solidFill>
                          <a:latin typeface="Libre Baskerville"/>
                          <a:ea typeface="Libre Baskerville"/>
                          <a:cs typeface="Libre Baskerville"/>
                          <a:sym typeface="Libre Baskerville"/>
                        </a:rPr>
                        <a:t> Improper drainage </a:t>
                      </a:r>
                      <a:endParaRPr sz="1200"/>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285750">
                <a:tc>
                  <a:txBody>
                    <a:bodyPr/>
                    <a:lstStyle/>
                    <a:p>
                      <a:pPr marL="0" marR="0" lvl="0" indent="0" algn="ctr" rtl="0">
                        <a:lnSpc>
                          <a:spcPct val="100000"/>
                        </a:lnSpc>
                        <a:spcBef>
                          <a:spcPts val="0"/>
                        </a:spcBef>
                        <a:spcAft>
                          <a:spcPts val="0"/>
                        </a:spcAft>
                        <a:buClr>
                          <a:srgbClr val="000000"/>
                        </a:buClr>
                        <a:buSzPts val="4900"/>
                        <a:buFont typeface="Arial"/>
                        <a:buNone/>
                      </a:pPr>
                      <a:r>
                        <a:rPr lang="en" sz="1800" b="1">
                          <a:solidFill>
                            <a:schemeClr val="lt1"/>
                          </a:solidFill>
                          <a:latin typeface="Garamond"/>
                          <a:ea typeface="Garamond"/>
                          <a:cs typeface="Garamond"/>
                          <a:sym typeface="Garamond"/>
                        </a:rPr>
                        <a:t>Opportunities (O)</a:t>
                      </a:r>
                      <a:endParaRPr sz="1800" b="1">
                        <a:solidFill>
                          <a:schemeClr val="lt1"/>
                        </a:solidFill>
                        <a:latin typeface="Garamond"/>
                        <a:ea typeface="Garamond"/>
                        <a:cs typeface="Garamond"/>
                        <a:sym typeface="Garamond"/>
                      </a:endParaRPr>
                    </a:p>
                  </a:txBody>
                  <a:tcPr marL="91450" marR="91450" marT="34300" marB="34300" anchor="b">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accent5"/>
                    </a:solidFill>
                  </a:tcPr>
                </a:tc>
                <a:tc>
                  <a:txBody>
                    <a:bodyPr/>
                    <a:lstStyle/>
                    <a:p>
                      <a:pPr marL="0" marR="0" lvl="0" indent="0" algn="ctr" rtl="0">
                        <a:lnSpc>
                          <a:spcPct val="100000"/>
                        </a:lnSpc>
                        <a:spcBef>
                          <a:spcPts val="0"/>
                        </a:spcBef>
                        <a:spcAft>
                          <a:spcPts val="0"/>
                        </a:spcAft>
                        <a:buClr>
                          <a:srgbClr val="000000"/>
                        </a:buClr>
                        <a:buSzPts val="4900"/>
                        <a:buFont typeface="Arial"/>
                        <a:buNone/>
                      </a:pPr>
                      <a:r>
                        <a:rPr lang="en" sz="1800" b="1">
                          <a:solidFill>
                            <a:schemeClr val="lt1"/>
                          </a:solidFill>
                          <a:latin typeface="Garamond"/>
                          <a:ea typeface="Garamond"/>
                          <a:cs typeface="Garamond"/>
                          <a:sym typeface="Garamond"/>
                        </a:rPr>
                        <a:t>Threats (T)</a:t>
                      </a:r>
                      <a:endParaRPr sz="1800" b="1">
                        <a:solidFill>
                          <a:schemeClr val="lt1"/>
                        </a:solidFill>
                        <a:latin typeface="Garamond"/>
                        <a:ea typeface="Garamond"/>
                        <a:cs typeface="Garamond"/>
                        <a:sym typeface="Garamond"/>
                      </a:endParaRPr>
                    </a:p>
                  </a:txBody>
                  <a:tcPr marL="91450" marR="91450" marT="34300" marB="34300" anchor="b">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accent5"/>
                    </a:solidFill>
                  </a:tcPr>
                </a:tc>
              </a:tr>
              <a:tr h="285750">
                <a:tc>
                  <a:txBody>
                    <a:bodyPr/>
                    <a:lstStyle/>
                    <a:p>
                      <a:pPr marL="0" marR="0" lvl="0" indent="-76200" algn="l" rtl="0">
                        <a:spcBef>
                          <a:spcPts val="0"/>
                        </a:spcBef>
                        <a:spcAft>
                          <a:spcPts val="0"/>
                        </a:spcAft>
                        <a:buClr>
                          <a:schemeClr val="dk1"/>
                        </a:buClr>
                        <a:buSzPts val="1200"/>
                        <a:buFont typeface="Arial"/>
                        <a:buChar char="•"/>
                      </a:pPr>
                      <a:r>
                        <a:rPr lang="en" sz="1200">
                          <a:solidFill>
                            <a:schemeClr val="dk1"/>
                          </a:solidFill>
                          <a:latin typeface="Libre Baskerville"/>
                          <a:ea typeface="Libre Baskerville"/>
                          <a:cs typeface="Libre Baskerville"/>
                          <a:sym typeface="Libre Baskerville"/>
                        </a:rPr>
                        <a:t> Farm is located at isolated locality</a:t>
                      </a:r>
                      <a:endParaRPr sz="1100"/>
                    </a:p>
                    <a:p>
                      <a:pPr marL="0" marR="0" lvl="0" indent="-76200" algn="l" rtl="0">
                        <a:spcBef>
                          <a:spcPts val="0"/>
                        </a:spcBef>
                        <a:spcAft>
                          <a:spcPts val="0"/>
                        </a:spcAft>
                        <a:buClr>
                          <a:schemeClr val="dk1"/>
                        </a:buClr>
                        <a:buSzPts val="1200"/>
                        <a:buFont typeface="Arial"/>
                        <a:buChar char="•"/>
                      </a:pPr>
                      <a:r>
                        <a:rPr lang="en" sz="1200">
                          <a:solidFill>
                            <a:schemeClr val="dk1"/>
                          </a:solidFill>
                          <a:latin typeface="Libre Baskerville"/>
                          <a:ea typeface="Libre Baskerville"/>
                          <a:cs typeface="Libre Baskerville"/>
                          <a:sym typeface="Libre Baskerville"/>
                        </a:rPr>
                        <a:t> Large unmet demand for locally produced vegetables</a:t>
                      </a:r>
                      <a:endParaRPr sz="1100"/>
                    </a:p>
                    <a:p>
                      <a:pPr marL="0" marR="0" lvl="0" indent="-76200" algn="l" rtl="0">
                        <a:spcBef>
                          <a:spcPts val="0"/>
                        </a:spcBef>
                        <a:spcAft>
                          <a:spcPts val="0"/>
                        </a:spcAft>
                        <a:buClr>
                          <a:schemeClr val="dk1"/>
                        </a:buClr>
                        <a:buSzPts val="1200"/>
                        <a:buFont typeface="Arial"/>
                        <a:buChar char="•"/>
                      </a:pPr>
                      <a:r>
                        <a:rPr lang="en" sz="1200">
                          <a:solidFill>
                            <a:schemeClr val="dk1"/>
                          </a:solidFill>
                          <a:latin typeface="Libre Baskerville"/>
                          <a:ea typeface="Libre Baskerville"/>
                          <a:cs typeface="Libre Baskerville"/>
                          <a:sym typeface="Libre Baskerville"/>
                        </a:rPr>
                        <a:t> Nearby growing urban centres (Kawasoti and Butwal) and established markets (Daunne, Bardaghat and Butwal) </a:t>
                      </a:r>
                      <a:endParaRPr sz="1100"/>
                    </a:p>
                    <a:p>
                      <a:pPr marL="0" marR="0" lvl="0" indent="-76200" algn="l" rtl="0">
                        <a:spcBef>
                          <a:spcPts val="0"/>
                        </a:spcBef>
                        <a:spcAft>
                          <a:spcPts val="0"/>
                        </a:spcAft>
                        <a:buClr>
                          <a:schemeClr val="dk1"/>
                        </a:buClr>
                        <a:buSzPts val="1200"/>
                        <a:buFont typeface="Arial"/>
                        <a:buChar char="•"/>
                      </a:pPr>
                      <a:r>
                        <a:rPr lang="en" sz="1200">
                          <a:solidFill>
                            <a:schemeClr val="dk1"/>
                          </a:solidFill>
                          <a:latin typeface="Libre Baskerville"/>
                          <a:ea typeface="Libre Baskerville"/>
                          <a:cs typeface="Libre Baskerville"/>
                          <a:sym typeface="Libre Baskerville"/>
                        </a:rPr>
                        <a:t> Opportunities for producing safe food products</a:t>
                      </a:r>
                      <a:endParaRPr sz="1100"/>
                    </a:p>
                    <a:p>
                      <a:pPr marL="0" marR="0" lvl="0" indent="-76200" algn="l" rtl="0">
                        <a:spcBef>
                          <a:spcPts val="0"/>
                        </a:spcBef>
                        <a:spcAft>
                          <a:spcPts val="0"/>
                        </a:spcAft>
                        <a:buClr>
                          <a:schemeClr val="dk1"/>
                        </a:buClr>
                        <a:buSzPts val="1200"/>
                        <a:buFont typeface="Arial"/>
                        <a:buChar char="•"/>
                      </a:pPr>
                      <a:r>
                        <a:rPr lang="en" sz="1200">
                          <a:solidFill>
                            <a:schemeClr val="dk1"/>
                          </a:solidFill>
                          <a:latin typeface="Libre Baskerville"/>
                          <a:ea typeface="Libre Baskerville"/>
                          <a:cs typeface="Libre Baskerville"/>
                          <a:sym typeface="Libre Baskerville"/>
                        </a:rPr>
                        <a:t> Increasing priority of government and development sector towards agriculture sector</a:t>
                      </a:r>
                      <a:endParaRPr sz="1200"/>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76200" algn="l" rtl="0">
                        <a:spcBef>
                          <a:spcPts val="0"/>
                        </a:spcBef>
                        <a:spcAft>
                          <a:spcPts val="0"/>
                        </a:spcAft>
                        <a:buClr>
                          <a:schemeClr val="dk1"/>
                        </a:buClr>
                        <a:buSzPts val="1200"/>
                        <a:buFont typeface="Arial"/>
                        <a:buChar char="•"/>
                      </a:pPr>
                      <a:r>
                        <a:rPr lang="en" sz="1200">
                          <a:solidFill>
                            <a:schemeClr val="dk1"/>
                          </a:solidFill>
                          <a:latin typeface="Libre Baskerville"/>
                          <a:ea typeface="Libre Baskerville"/>
                          <a:cs typeface="Libre Baskerville"/>
                          <a:sym typeface="Libre Baskerville"/>
                        </a:rPr>
                        <a:t> Wildlife invasion</a:t>
                      </a:r>
                      <a:endParaRPr sz="1100"/>
                    </a:p>
                    <a:p>
                      <a:pPr marL="0" marR="0" lvl="0" indent="-76200" algn="l" rtl="0">
                        <a:spcBef>
                          <a:spcPts val="0"/>
                        </a:spcBef>
                        <a:spcAft>
                          <a:spcPts val="0"/>
                        </a:spcAft>
                        <a:buClr>
                          <a:schemeClr val="dk1"/>
                        </a:buClr>
                        <a:buSzPts val="1200"/>
                        <a:buFont typeface="Arial"/>
                        <a:buChar char="•"/>
                      </a:pPr>
                      <a:r>
                        <a:rPr lang="en" sz="1200">
                          <a:solidFill>
                            <a:schemeClr val="dk1"/>
                          </a:solidFill>
                          <a:latin typeface="Libre Baskerville"/>
                          <a:ea typeface="Libre Baskerville"/>
                          <a:cs typeface="Libre Baskerville"/>
                          <a:sym typeface="Libre Baskerville"/>
                        </a:rPr>
                        <a:t> Flooding</a:t>
                      </a:r>
                      <a:endParaRPr sz="1100"/>
                    </a:p>
                    <a:p>
                      <a:pPr marL="0" marR="0" lvl="0" indent="-76200" algn="l" rtl="0">
                        <a:spcBef>
                          <a:spcPts val="0"/>
                        </a:spcBef>
                        <a:spcAft>
                          <a:spcPts val="0"/>
                        </a:spcAft>
                        <a:buClr>
                          <a:schemeClr val="dk1"/>
                        </a:buClr>
                        <a:buSzPts val="1200"/>
                        <a:buFont typeface="Arial"/>
                        <a:buChar char="•"/>
                      </a:pPr>
                      <a:r>
                        <a:rPr lang="en" sz="1200">
                          <a:solidFill>
                            <a:schemeClr val="dk1"/>
                          </a:solidFill>
                          <a:latin typeface="Libre Baskerville"/>
                          <a:ea typeface="Libre Baskerville"/>
                          <a:cs typeface="Libre Baskerville"/>
                          <a:sym typeface="Libre Baskerville"/>
                        </a:rPr>
                        <a:t> Community people entering the farm for livestock grazing and collection of fodder </a:t>
                      </a:r>
                      <a:endParaRPr sz="1100"/>
                    </a:p>
                    <a:p>
                      <a:pPr marL="0" marR="0" lvl="0" indent="-76200" algn="l" rtl="0">
                        <a:spcBef>
                          <a:spcPts val="0"/>
                        </a:spcBef>
                        <a:spcAft>
                          <a:spcPts val="0"/>
                        </a:spcAft>
                        <a:buClr>
                          <a:schemeClr val="dk1"/>
                        </a:buClr>
                        <a:buSzPts val="1200"/>
                        <a:buFont typeface="Arial"/>
                        <a:buChar char="•"/>
                      </a:pPr>
                      <a:r>
                        <a:rPr lang="en" sz="1200">
                          <a:solidFill>
                            <a:schemeClr val="dk1"/>
                          </a:solidFill>
                          <a:latin typeface="Libre Baskerville"/>
                          <a:ea typeface="Libre Baskerville"/>
                          <a:cs typeface="Libre Baskerville"/>
                          <a:sym typeface="Libre Baskerville"/>
                        </a:rPr>
                        <a:t> Climate change effects</a:t>
                      </a:r>
                      <a:endParaRPr sz="1100"/>
                    </a:p>
                    <a:p>
                      <a:pPr marL="0" marR="0" lvl="0" indent="-76200" algn="l" rtl="0">
                        <a:spcBef>
                          <a:spcPts val="0"/>
                        </a:spcBef>
                        <a:spcAft>
                          <a:spcPts val="0"/>
                        </a:spcAft>
                        <a:buClr>
                          <a:schemeClr val="dk1"/>
                        </a:buClr>
                        <a:buSzPts val="1200"/>
                        <a:buFont typeface="Arial"/>
                        <a:buChar char="•"/>
                      </a:pPr>
                      <a:r>
                        <a:rPr lang="en" sz="1200">
                          <a:solidFill>
                            <a:schemeClr val="dk1"/>
                          </a:solidFill>
                          <a:latin typeface="Libre Baskerville"/>
                          <a:ea typeface="Libre Baskerville"/>
                          <a:cs typeface="Libre Baskerville"/>
                          <a:sym typeface="Libre Baskerville"/>
                        </a:rPr>
                        <a:t> Possibility of water resource drying up</a:t>
                      </a:r>
                      <a:endParaRPr sz="1200"/>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bl>
          </a:graphicData>
        </a:graphic>
      </p:graphicFrame>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301"/>
        <p:cNvGrpSpPr/>
        <p:nvPr/>
      </p:nvGrpSpPr>
      <p:grpSpPr>
        <a:xfrm>
          <a:off x="0" y="0"/>
          <a:ext cx="0" cy="0"/>
          <a:chOff x="0" y="0"/>
          <a:chExt cx="0" cy="0"/>
        </a:xfrm>
      </p:grpSpPr>
      <p:sp>
        <p:nvSpPr>
          <p:cNvPr id="302" name="Google Shape;302;p48"/>
          <p:cNvSpPr txBox="1">
            <a:spLocks noGrp="1"/>
          </p:cNvSpPr>
          <p:nvPr>
            <p:ph type="title"/>
          </p:nvPr>
        </p:nvSpPr>
        <p:spPr>
          <a:xfrm>
            <a:off x="304800" y="114300"/>
            <a:ext cx="8610600" cy="571500"/>
          </a:xfrm>
          <a:prstGeom prst="rect">
            <a:avLst/>
          </a:prstGeom>
          <a:solidFill>
            <a:schemeClr val="accent5"/>
          </a:solidFill>
          <a:ln>
            <a:noFill/>
          </a:ln>
        </p:spPr>
        <p:txBody>
          <a:bodyPr spcFirstLastPara="1" wrap="square" lIns="91425" tIns="45700" rIns="91425" bIns="91425" anchor="b" anchorCtr="0">
            <a:normAutofit fontScale="90000"/>
          </a:bodyPr>
          <a:lstStyle/>
          <a:p>
            <a:pPr marL="0" marR="0" lvl="0" indent="0" algn="l" rtl="0">
              <a:lnSpc>
                <a:spcPct val="100000"/>
              </a:lnSpc>
              <a:spcBef>
                <a:spcPts val="0"/>
              </a:spcBef>
              <a:spcAft>
                <a:spcPts val="0"/>
              </a:spcAft>
              <a:buClr>
                <a:schemeClr val="lt1"/>
              </a:buClr>
              <a:buSzPct val="148484"/>
              <a:buFont typeface="Garamond"/>
              <a:buNone/>
            </a:pPr>
            <a:r>
              <a:rPr lang="en" sz="3300">
                <a:solidFill>
                  <a:schemeClr val="lt1"/>
                </a:solidFill>
                <a:latin typeface="Garamond"/>
                <a:ea typeface="Garamond"/>
                <a:cs typeface="Garamond"/>
                <a:sym typeface="Garamond"/>
              </a:rPr>
              <a:t>Risk Analysis &amp; Mitigation Plan	</a:t>
            </a:r>
            <a:endParaRPr/>
          </a:p>
        </p:txBody>
      </p:sp>
      <p:graphicFrame>
        <p:nvGraphicFramePr>
          <p:cNvPr id="303" name="Google Shape;303;p48"/>
          <p:cNvGraphicFramePr/>
          <p:nvPr/>
        </p:nvGraphicFramePr>
        <p:xfrm>
          <a:off x="304800" y="914400"/>
          <a:ext cx="8610600" cy="3931960"/>
        </p:xfrm>
        <a:graphic>
          <a:graphicData uri="http://schemas.openxmlformats.org/drawingml/2006/table">
            <a:tbl>
              <a:tblPr>
                <a:noFill/>
                <a:tableStyleId>{FB088F9E-4A9D-462F-8A79-2F722510028B}</a:tableStyleId>
              </a:tblPr>
              <a:tblGrid>
                <a:gridCol w="609600"/>
                <a:gridCol w="1828800"/>
                <a:gridCol w="1981200"/>
                <a:gridCol w="4191000"/>
              </a:tblGrid>
              <a:tr h="285750">
                <a:tc>
                  <a:txBody>
                    <a:bodyPr/>
                    <a:lstStyle/>
                    <a:p>
                      <a:pPr marL="0" marR="0" lvl="0" indent="0" algn="ctr" rtl="0">
                        <a:lnSpc>
                          <a:spcPct val="100000"/>
                        </a:lnSpc>
                        <a:spcBef>
                          <a:spcPts val="0"/>
                        </a:spcBef>
                        <a:spcAft>
                          <a:spcPts val="0"/>
                        </a:spcAft>
                        <a:buNone/>
                      </a:pPr>
                      <a:r>
                        <a:rPr lang="en" b="1">
                          <a:solidFill>
                            <a:schemeClr val="dk1"/>
                          </a:solidFill>
                          <a:latin typeface="Libre Baskerville"/>
                          <a:ea typeface="Libre Baskerville"/>
                          <a:cs typeface="Libre Baskerville"/>
                          <a:sym typeface="Libre Baskerville"/>
                        </a:rPr>
                        <a:t>S. No.</a:t>
                      </a:r>
                      <a:endParaRPr b="1">
                        <a:solidFill>
                          <a:schemeClr val="dk1"/>
                        </a:solidFill>
                        <a:latin typeface="Libre Baskerville"/>
                        <a:ea typeface="Libre Baskerville"/>
                        <a:cs typeface="Libre Baskerville"/>
                        <a:sym typeface="Libre Baskerville"/>
                      </a:endParaRPr>
                    </a:p>
                  </a:txBody>
                  <a:tcPr marL="91450" marR="91450" marT="34300" marB="343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b="1">
                          <a:solidFill>
                            <a:schemeClr val="dk1"/>
                          </a:solidFill>
                          <a:latin typeface="Libre Baskerville"/>
                          <a:ea typeface="Libre Baskerville"/>
                          <a:cs typeface="Libre Baskerville"/>
                          <a:sym typeface="Libre Baskerville"/>
                        </a:rPr>
                        <a:t>Risks</a:t>
                      </a:r>
                      <a:endParaRPr b="1">
                        <a:solidFill>
                          <a:schemeClr val="dk1"/>
                        </a:solidFill>
                        <a:latin typeface="Libre Baskerville"/>
                        <a:ea typeface="Libre Baskerville"/>
                        <a:cs typeface="Libre Baskerville"/>
                        <a:sym typeface="Libre Baskerville"/>
                      </a:endParaRPr>
                    </a:p>
                  </a:txBody>
                  <a:tcPr marL="91450" marR="91450" marT="34300" marB="343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b="1">
                          <a:solidFill>
                            <a:schemeClr val="dk1"/>
                          </a:solidFill>
                          <a:latin typeface="Libre Baskerville"/>
                          <a:ea typeface="Libre Baskerville"/>
                          <a:cs typeface="Libre Baskerville"/>
                          <a:sym typeface="Libre Baskerville"/>
                        </a:rPr>
                        <a:t>Details</a:t>
                      </a:r>
                      <a:endParaRPr b="1">
                        <a:solidFill>
                          <a:schemeClr val="dk1"/>
                        </a:solidFill>
                        <a:latin typeface="Libre Baskerville"/>
                        <a:ea typeface="Libre Baskerville"/>
                        <a:cs typeface="Libre Baskerville"/>
                        <a:sym typeface="Libre Baskerville"/>
                      </a:endParaRPr>
                    </a:p>
                  </a:txBody>
                  <a:tcPr marL="91450" marR="91450" marT="34300" marB="343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b="1">
                          <a:solidFill>
                            <a:schemeClr val="dk1"/>
                          </a:solidFill>
                          <a:latin typeface="Libre Baskerville"/>
                          <a:ea typeface="Libre Baskerville"/>
                          <a:cs typeface="Libre Baskerville"/>
                          <a:sym typeface="Libre Baskerville"/>
                        </a:rPr>
                        <a:t>Strategies/Plan</a:t>
                      </a:r>
                      <a:endParaRPr b="1">
                        <a:solidFill>
                          <a:schemeClr val="dk1"/>
                        </a:solidFill>
                        <a:latin typeface="Libre Baskerville"/>
                        <a:ea typeface="Libre Baskerville"/>
                        <a:cs typeface="Libre Baskerville"/>
                        <a:sym typeface="Libre Baskerville"/>
                      </a:endParaRPr>
                    </a:p>
                  </a:txBody>
                  <a:tcPr marL="91450" marR="91450" marT="34300" marB="343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285750">
                <a:tc>
                  <a:txBody>
                    <a:bodyPr/>
                    <a:lstStyle/>
                    <a:p>
                      <a:pPr marL="0" marR="0" lvl="0" indent="0" algn="ctr" rtl="0">
                        <a:lnSpc>
                          <a:spcPct val="115000"/>
                        </a:lnSpc>
                        <a:spcBef>
                          <a:spcPts val="0"/>
                        </a:spcBef>
                        <a:spcAft>
                          <a:spcPts val="0"/>
                        </a:spcAft>
                        <a:buClr>
                          <a:schemeClr val="dk1"/>
                        </a:buClr>
                        <a:buSzPts val="1400"/>
                        <a:buFont typeface="Arial"/>
                        <a:buNone/>
                      </a:pPr>
                      <a:r>
                        <a:rPr lang="en" sz="1300">
                          <a:solidFill>
                            <a:schemeClr val="dk1"/>
                          </a:solidFill>
                          <a:latin typeface="Libre Baskerville"/>
                          <a:ea typeface="Libre Baskerville"/>
                          <a:cs typeface="Libre Baskerville"/>
                          <a:sym typeface="Libre Baskerville"/>
                        </a:rPr>
                        <a:t>1</a:t>
                      </a:r>
                      <a:r>
                        <a:rPr lang="en" sz="1300">
                          <a:solidFill>
                            <a:srgbClr val="C00000"/>
                          </a:solidFill>
                        </a:rPr>
                        <a:t>.</a:t>
                      </a:r>
                      <a:endParaRPr sz="1300">
                        <a:solidFill>
                          <a:srgbClr val="C00000"/>
                        </a:solidFill>
                      </a:endParaRPr>
                    </a:p>
                  </a:txBody>
                  <a:tcPr marL="91450" marR="91450" marT="34300" marB="343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spcBef>
                          <a:spcPts val="0"/>
                        </a:spcBef>
                        <a:spcAft>
                          <a:spcPts val="0"/>
                        </a:spcAft>
                        <a:buNone/>
                      </a:pPr>
                      <a:r>
                        <a:rPr lang="en" sz="1300">
                          <a:solidFill>
                            <a:schemeClr val="dk1"/>
                          </a:solidFill>
                          <a:latin typeface="Libre Baskerville"/>
                          <a:ea typeface="Libre Baskerville"/>
                          <a:cs typeface="Libre Baskerville"/>
                          <a:sym typeface="Libre Baskerville"/>
                        </a:rPr>
                        <a:t>Environmental; Climate variability; Pests and infection</a:t>
                      </a:r>
                      <a:endParaRPr sz="1300">
                        <a:solidFill>
                          <a:srgbClr val="C00000"/>
                        </a:solidFill>
                      </a:endParaRPr>
                    </a:p>
                  </a:txBody>
                  <a:tcPr marL="91450" marR="91450" marT="34300" marB="343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82550" algn="l" rtl="0">
                        <a:spcBef>
                          <a:spcPts val="0"/>
                        </a:spcBef>
                        <a:spcAft>
                          <a:spcPts val="0"/>
                        </a:spcAft>
                        <a:buClr>
                          <a:schemeClr val="dk1"/>
                        </a:buClr>
                        <a:buSzPts val="1300"/>
                        <a:buFont typeface="Arial"/>
                        <a:buChar char="•"/>
                      </a:pPr>
                      <a:r>
                        <a:rPr lang="en" sz="1300">
                          <a:solidFill>
                            <a:schemeClr val="dk1"/>
                          </a:solidFill>
                          <a:latin typeface="Libre Baskerville"/>
                          <a:ea typeface="Libre Baskerville"/>
                          <a:cs typeface="Libre Baskerville"/>
                          <a:sym typeface="Libre Baskerville"/>
                        </a:rPr>
                        <a:t> Flood, landslide, draught and pests; Excess heat; erratic monsoon</a:t>
                      </a:r>
                      <a:endParaRPr sz="1300">
                        <a:solidFill>
                          <a:schemeClr val="dk1"/>
                        </a:solidFill>
                        <a:latin typeface="Libre Baskerville"/>
                        <a:ea typeface="Libre Baskerville"/>
                        <a:cs typeface="Libre Baskerville"/>
                        <a:sym typeface="Libre Baskerville"/>
                      </a:endParaRPr>
                    </a:p>
                  </a:txBody>
                  <a:tcPr marL="91450" marR="91450" marT="34300" marB="343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82550" algn="l" rtl="0">
                        <a:spcBef>
                          <a:spcPts val="0"/>
                        </a:spcBef>
                        <a:spcAft>
                          <a:spcPts val="0"/>
                        </a:spcAft>
                        <a:buClr>
                          <a:schemeClr val="dk1"/>
                        </a:buClr>
                        <a:buSzPts val="1300"/>
                        <a:buFont typeface="Arial"/>
                        <a:buChar char="•"/>
                      </a:pPr>
                      <a:r>
                        <a:rPr lang="en" sz="1300">
                          <a:solidFill>
                            <a:schemeClr val="dk1"/>
                          </a:solidFill>
                          <a:latin typeface="Libre Baskerville"/>
                          <a:ea typeface="Libre Baskerville"/>
                          <a:cs typeface="Libre Baskerville"/>
                          <a:sym typeface="Libre Baskerville"/>
                        </a:rPr>
                        <a:t> Avail crop insurance. Insurances in Nepal only cover input costs while yield insurances are absent</a:t>
                      </a:r>
                      <a:endParaRPr sz="1300"/>
                    </a:p>
                    <a:p>
                      <a:pPr marL="0" marR="0" lvl="0" indent="-82550" algn="l" rtl="0">
                        <a:spcBef>
                          <a:spcPts val="0"/>
                        </a:spcBef>
                        <a:spcAft>
                          <a:spcPts val="0"/>
                        </a:spcAft>
                        <a:buClr>
                          <a:schemeClr val="dk1"/>
                        </a:buClr>
                        <a:buSzPts val="1300"/>
                        <a:buFont typeface="Arial"/>
                        <a:buChar char="•"/>
                      </a:pPr>
                      <a:r>
                        <a:rPr lang="en" sz="1300">
                          <a:solidFill>
                            <a:schemeClr val="dk1"/>
                          </a:solidFill>
                          <a:latin typeface="Libre Baskerville"/>
                          <a:ea typeface="Libre Baskerville"/>
                          <a:cs typeface="Libre Baskerville"/>
                          <a:sym typeface="Libre Baskerville"/>
                        </a:rPr>
                        <a:t> All infrastructures at farm – shed, plants, equipments and vehicles will be duly insured; </a:t>
                      </a:r>
                      <a:endParaRPr sz="1300"/>
                    </a:p>
                    <a:p>
                      <a:pPr marL="0" marR="0" lvl="0" indent="-82550" algn="l" rtl="0">
                        <a:spcBef>
                          <a:spcPts val="0"/>
                        </a:spcBef>
                        <a:spcAft>
                          <a:spcPts val="0"/>
                        </a:spcAft>
                        <a:buClr>
                          <a:schemeClr val="dk1"/>
                        </a:buClr>
                        <a:buSzPts val="1300"/>
                        <a:buFont typeface="Arial"/>
                        <a:buChar char="•"/>
                      </a:pPr>
                      <a:r>
                        <a:rPr lang="en" sz="1300">
                          <a:solidFill>
                            <a:schemeClr val="dk1"/>
                          </a:solidFill>
                          <a:latin typeface="Libre Baskerville"/>
                          <a:ea typeface="Libre Baskerville"/>
                          <a:cs typeface="Libre Baskerville"/>
                          <a:sym typeface="Libre Baskerville"/>
                        </a:rPr>
                        <a:t> Use weather and disaster-resilient crop varieties; Right irrigation methods; </a:t>
                      </a:r>
                      <a:endParaRPr sz="1300"/>
                    </a:p>
                    <a:p>
                      <a:pPr marL="0" marR="0" lvl="0" indent="-82550" algn="l" rtl="0">
                        <a:spcBef>
                          <a:spcPts val="0"/>
                        </a:spcBef>
                        <a:spcAft>
                          <a:spcPts val="0"/>
                        </a:spcAft>
                        <a:buClr>
                          <a:schemeClr val="dk1"/>
                        </a:buClr>
                        <a:buSzPts val="1300"/>
                        <a:buFont typeface="Arial"/>
                        <a:buChar char="•"/>
                      </a:pPr>
                      <a:r>
                        <a:rPr lang="en" sz="1300">
                          <a:solidFill>
                            <a:schemeClr val="dk1"/>
                          </a:solidFill>
                          <a:latin typeface="Libre Baskerville"/>
                          <a:ea typeface="Libre Baskerville"/>
                          <a:cs typeface="Libre Baskerville"/>
                          <a:sym typeface="Libre Baskerville"/>
                        </a:rPr>
                        <a:t> Employ a pool of qualified technicians</a:t>
                      </a:r>
                      <a:endParaRPr sz="1300"/>
                    </a:p>
                    <a:p>
                      <a:pPr marL="0" marR="0" lvl="0" indent="-82550" algn="l" rtl="0">
                        <a:spcBef>
                          <a:spcPts val="0"/>
                        </a:spcBef>
                        <a:spcAft>
                          <a:spcPts val="0"/>
                        </a:spcAft>
                        <a:buClr>
                          <a:schemeClr val="dk1"/>
                        </a:buClr>
                        <a:buSzPts val="1300"/>
                        <a:buFont typeface="Arial"/>
                        <a:buChar char="•"/>
                      </a:pPr>
                      <a:r>
                        <a:rPr lang="en" sz="1300">
                          <a:solidFill>
                            <a:schemeClr val="dk1"/>
                          </a:solidFill>
                          <a:latin typeface="Libre Baskerville"/>
                          <a:ea typeface="Libre Baskerville"/>
                          <a:cs typeface="Libre Baskerville"/>
                          <a:sym typeface="Libre Baskerville"/>
                        </a:rPr>
                        <a:t> Gradually introduce risk mitigating methods &amp; technologies – tunnel farming, hydroponics, closed door farming &amp; vertical farming</a:t>
                      </a:r>
                      <a:endParaRPr sz="1300">
                        <a:solidFill>
                          <a:schemeClr val="dk1"/>
                        </a:solidFill>
                        <a:latin typeface="Libre Baskerville"/>
                        <a:ea typeface="Libre Baskerville"/>
                        <a:cs typeface="Libre Baskerville"/>
                        <a:sym typeface="Libre Baskerville"/>
                      </a:endParaRPr>
                    </a:p>
                  </a:txBody>
                  <a:tcPr marL="91450" marR="91450" marT="34300" marB="343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285750">
                <a:tc>
                  <a:txBody>
                    <a:bodyPr/>
                    <a:lstStyle/>
                    <a:p>
                      <a:pPr marL="0" marR="0" lvl="0" indent="0" algn="ctr" rtl="0">
                        <a:lnSpc>
                          <a:spcPct val="115000"/>
                        </a:lnSpc>
                        <a:spcBef>
                          <a:spcPts val="0"/>
                        </a:spcBef>
                        <a:spcAft>
                          <a:spcPts val="0"/>
                        </a:spcAft>
                        <a:buClr>
                          <a:schemeClr val="dk1"/>
                        </a:buClr>
                        <a:buSzPts val="1400"/>
                        <a:buFont typeface="Arial"/>
                        <a:buNone/>
                      </a:pPr>
                      <a:r>
                        <a:rPr lang="en" sz="1300">
                          <a:solidFill>
                            <a:schemeClr val="dk1"/>
                          </a:solidFill>
                          <a:latin typeface="Libre Baskerville"/>
                          <a:ea typeface="Libre Baskerville"/>
                          <a:cs typeface="Libre Baskerville"/>
                          <a:sym typeface="Libre Baskerville"/>
                        </a:rPr>
                        <a:t>2.</a:t>
                      </a:r>
                      <a:endParaRPr sz="1300"/>
                    </a:p>
                  </a:txBody>
                  <a:tcPr marL="68575" marR="68575"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chemeClr val="dk1"/>
                        </a:buClr>
                        <a:buSzPts val="1400"/>
                        <a:buFont typeface="Arial"/>
                        <a:buNone/>
                      </a:pPr>
                      <a:r>
                        <a:rPr lang="en" sz="1300">
                          <a:solidFill>
                            <a:schemeClr val="dk1"/>
                          </a:solidFill>
                          <a:latin typeface="Libre Baskerville"/>
                          <a:ea typeface="Libre Baskerville"/>
                          <a:cs typeface="Libre Baskerville"/>
                          <a:sym typeface="Libre Baskerville"/>
                        </a:rPr>
                        <a:t>Interest Rate Risk</a:t>
                      </a:r>
                      <a:endParaRPr sz="1300"/>
                    </a:p>
                  </a:txBody>
                  <a:tcPr marL="68575" marR="68575"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82550" algn="l" rtl="0">
                        <a:lnSpc>
                          <a:spcPct val="100000"/>
                        </a:lnSpc>
                        <a:spcBef>
                          <a:spcPts val="0"/>
                        </a:spcBef>
                        <a:spcAft>
                          <a:spcPts val="0"/>
                        </a:spcAft>
                        <a:buClr>
                          <a:schemeClr val="dk1"/>
                        </a:buClr>
                        <a:buSzPts val="1300"/>
                        <a:buFont typeface="Arial"/>
                        <a:buChar char="•"/>
                      </a:pPr>
                      <a:r>
                        <a:rPr lang="en" sz="1300">
                          <a:solidFill>
                            <a:schemeClr val="dk1"/>
                          </a:solidFill>
                          <a:latin typeface="Libre Baskerville"/>
                          <a:ea typeface="Libre Baskerville"/>
                          <a:cs typeface="Libre Baskerville"/>
                          <a:sym typeface="Libre Baskerville"/>
                        </a:rPr>
                        <a:t> BFI lending rates are subject to extreme changes in interest rate due to recurring liquidity crisis</a:t>
                      </a:r>
                      <a:endParaRPr sz="1300"/>
                    </a:p>
                  </a:txBody>
                  <a:tcPr marL="68575" marR="68575"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82550" algn="l" rtl="0">
                        <a:lnSpc>
                          <a:spcPct val="115000"/>
                        </a:lnSpc>
                        <a:spcBef>
                          <a:spcPts val="0"/>
                        </a:spcBef>
                        <a:spcAft>
                          <a:spcPts val="0"/>
                        </a:spcAft>
                        <a:buClr>
                          <a:schemeClr val="dk1"/>
                        </a:buClr>
                        <a:buSzPts val="1300"/>
                        <a:buFont typeface="Arial"/>
                        <a:buChar char="•"/>
                      </a:pPr>
                      <a:r>
                        <a:rPr lang="en" sz="1300">
                          <a:solidFill>
                            <a:schemeClr val="dk1"/>
                          </a:solidFill>
                          <a:latin typeface="Libre Baskerville"/>
                          <a:ea typeface="Libre Baskerville"/>
                          <a:cs typeface="Libre Baskerville"/>
                          <a:sym typeface="Libre Baskerville"/>
                        </a:rPr>
                        <a:t> Draw subsidised BFI loans</a:t>
                      </a:r>
                      <a:endParaRPr sz="1300"/>
                    </a:p>
                    <a:p>
                      <a:pPr marL="0" marR="0" lvl="0" indent="-82550" algn="l" rtl="0">
                        <a:lnSpc>
                          <a:spcPct val="115000"/>
                        </a:lnSpc>
                        <a:spcBef>
                          <a:spcPts val="0"/>
                        </a:spcBef>
                        <a:spcAft>
                          <a:spcPts val="0"/>
                        </a:spcAft>
                        <a:buClr>
                          <a:schemeClr val="dk1"/>
                        </a:buClr>
                        <a:buSzPts val="1300"/>
                        <a:buFont typeface="Arial"/>
                        <a:buChar char="•"/>
                      </a:pPr>
                      <a:r>
                        <a:rPr lang="en" sz="1300">
                          <a:solidFill>
                            <a:schemeClr val="dk1"/>
                          </a:solidFill>
                          <a:latin typeface="Libre Baskerville"/>
                          <a:ea typeface="Libre Baskerville"/>
                          <a:cs typeface="Libre Baskerville"/>
                          <a:sym typeface="Libre Baskerville"/>
                        </a:rPr>
                        <a:t> Negotiate stable rates for long-term;</a:t>
                      </a:r>
                      <a:endParaRPr sz="1300"/>
                    </a:p>
                    <a:p>
                      <a:pPr marL="0" marR="0" lvl="0" indent="-82550" algn="l" rtl="0">
                        <a:lnSpc>
                          <a:spcPct val="115000"/>
                        </a:lnSpc>
                        <a:spcBef>
                          <a:spcPts val="0"/>
                        </a:spcBef>
                        <a:spcAft>
                          <a:spcPts val="0"/>
                        </a:spcAft>
                        <a:buClr>
                          <a:schemeClr val="dk1"/>
                        </a:buClr>
                        <a:buSzPts val="1300"/>
                        <a:buFont typeface="Arial"/>
                        <a:buChar char="•"/>
                      </a:pPr>
                      <a:r>
                        <a:rPr lang="en" sz="1300">
                          <a:solidFill>
                            <a:schemeClr val="dk1"/>
                          </a:solidFill>
                          <a:latin typeface="Libre Baskerville"/>
                          <a:ea typeface="Libre Baskerville"/>
                          <a:cs typeface="Libre Baskerville"/>
                          <a:sym typeface="Libre Baskerville"/>
                        </a:rPr>
                        <a:t> Avail government and non-government grants</a:t>
                      </a:r>
                      <a:endParaRPr sz="1300"/>
                    </a:p>
                  </a:txBody>
                  <a:tcPr marL="68575" marR="68575"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bl>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307"/>
        <p:cNvGrpSpPr/>
        <p:nvPr/>
      </p:nvGrpSpPr>
      <p:grpSpPr>
        <a:xfrm>
          <a:off x="0" y="0"/>
          <a:ext cx="0" cy="0"/>
          <a:chOff x="0" y="0"/>
          <a:chExt cx="0" cy="0"/>
        </a:xfrm>
      </p:grpSpPr>
      <p:sp>
        <p:nvSpPr>
          <p:cNvPr id="308" name="Google Shape;308;p49"/>
          <p:cNvSpPr txBox="1">
            <a:spLocks noGrp="1"/>
          </p:cNvSpPr>
          <p:nvPr>
            <p:ph type="title"/>
          </p:nvPr>
        </p:nvSpPr>
        <p:spPr>
          <a:xfrm>
            <a:off x="304800" y="114300"/>
            <a:ext cx="8610600" cy="571500"/>
          </a:xfrm>
          <a:prstGeom prst="rect">
            <a:avLst/>
          </a:prstGeom>
          <a:solidFill>
            <a:schemeClr val="accent5"/>
          </a:solidFill>
          <a:ln>
            <a:noFill/>
          </a:ln>
        </p:spPr>
        <p:txBody>
          <a:bodyPr spcFirstLastPara="1" wrap="square" lIns="91425" tIns="45700" rIns="91425" bIns="91425" anchor="b" anchorCtr="0">
            <a:normAutofit fontScale="90000"/>
          </a:bodyPr>
          <a:lstStyle/>
          <a:p>
            <a:pPr marL="0" lvl="0" indent="0" algn="l" rtl="0">
              <a:spcBef>
                <a:spcPts val="0"/>
              </a:spcBef>
              <a:spcAft>
                <a:spcPts val="0"/>
              </a:spcAft>
              <a:buClr>
                <a:schemeClr val="lt1"/>
              </a:buClr>
              <a:buSzPct val="148484"/>
              <a:buFont typeface="Garamond"/>
              <a:buNone/>
            </a:pPr>
            <a:r>
              <a:rPr lang="en" sz="3300">
                <a:solidFill>
                  <a:schemeClr val="lt1"/>
                </a:solidFill>
                <a:latin typeface="Garamond"/>
                <a:ea typeface="Garamond"/>
                <a:cs typeface="Garamond"/>
                <a:sym typeface="Garamond"/>
              </a:rPr>
              <a:t>Risk Analysis &amp; Mitigation Plan</a:t>
            </a:r>
            <a:endParaRPr sz="3300">
              <a:solidFill>
                <a:schemeClr val="lt1"/>
              </a:solidFill>
              <a:latin typeface="Garamond"/>
              <a:ea typeface="Garamond"/>
              <a:cs typeface="Garamond"/>
              <a:sym typeface="Garamond"/>
            </a:endParaRPr>
          </a:p>
        </p:txBody>
      </p:sp>
      <p:graphicFrame>
        <p:nvGraphicFramePr>
          <p:cNvPr id="309" name="Google Shape;309;p49"/>
          <p:cNvGraphicFramePr/>
          <p:nvPr/>
        </p:nvGraphicFramePr>
        <p:xfrm>
          <a:off x="304800" y="914400"/>
          <a:ext cx="8610600" cy="3269000"/>
        </p:xfrm>
        <a:graphic>
          <a:graphicData uri="http://schemas.openxmlformats.org/drawingml/2006/table">
            <a:tbl>
              <a:tblPr>
                <a:noFill/>
                <a:tableStyleId>{FB088F9E-4A9D-462F-8A79-2F722510028B}</a:tableStyleId>
              </a:tblPr>
              <a:tblGrid>
                <a:gridCol w="609600"/>
                <a:gridCol w="1828800"/>
                <a:gridCol w="2286000"/>
                <a:gridCol w="3886200"/>
              </a:tblGrid>
              <a:tr h="285750">
                <a:tc>
                  <a:txBody>
                    <a:bodyPr/>
                    <a:lstStyle/>
                    <a:p>
                      <a:pPr marL="0" marR="0" lvl="0" indent="0" algn="ctr" rtl="0">
                        <a:lnSpc>
                          <a:spcPct val="100000"/>
                        </a:lnSpc>
                        <a:spcBef>
                          <a:spcPts val="0"/>
                        </a:spcBef>
                        <a:spcAft>
                          <a:spcPts val="0"/>
                        </a:spcAft>
                        <a:buClr>
                          <a:schemeClr val="dk1"/>
                        </a:buClr>
                        <a:buSzPts val="1400"/>
                        <a:buFont typeface="Arial"/>
                        <a:buNone/>
                      </a:pPr>
                      <a:r>
                        <a:rPr lang="en" b="1">
                          <a:solidFill>
                            <a:schemeClr val="dk1"/>
                          </a:solidFill>
                          <a:latin typeface="Libre Baskerville"/>
                          <a:ea typeface="Libre Baskerville"/>
                          <a:cs typeface="Libre Baskerville"/>
                          <a:sym typeface="Libre Baskerville"/>
                        </a:rPr>
                        <a:t>S. No.</a:t>
                      </a:r>
                      <a:endParaRPr b="1">
                        <a:solidFill>
                          <a:schemeClr val="dk1"/>
                        </a:solidFill>
                        <a:latin typeface="Libre Baskerville"/>
                        <a:ea typeface="Libre Baskerville"/>
                        <a:cs typeface="Libre Baskerville"/>
                        <a:sym typeface="Libre Baskerville"/>
                      </a:endParaRPr>
                    </a:p>
                  </a:txBody>
                  <a:tcPr marL="91450" marR="91450" marT="34300" marB="343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400"/>
                        <a:buFont typeface="Arial"/>
                        <a:buNone/>
                      </a:pPr>
                      <a:r>
                        <a:rPr lang="en" b="1">
                          <a:solidFill>
                            <a:schemeClr val="dk1"/>
                          </a:solidFill>
                          <a:latin typeface="Libre Baskerville"/>
                          <a:ea typeface="Libre Baskerville"/>
                          <a:cs typeface="Libre Baskerville"/>
                          <a:sym typeface="Libre Baskerville"/>
                        </a:rPr>
                        <a:t>Risks</a:t>
                      </a:r>
                      <a:endParaRPr b="1">
                        <a:solidFill>
                          <a:schemeClr val="dk1"/>
                        </a:solidFill>
                        <a:latin typeface="Libre Baskerville"/>
                        <a:ea typeface="Libre Baskerville"/>
                        <a:cs typeface="Libre Baskerville"/>
                        <a:sym typeface="Libre Baskerville"/>
                      </a:endParaRPr>
                    </a:p>
                  </a:txBody>
                  <a:tcPr marL="91450" marR="91450" marT="34300" marB="343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400"/>
                        <a:buFont typeface="Arial"/>
                        <a:buNone/>
                      </a:pPr>
                      <a:r>
                        <a:rPr lang="en" b="1">
                          <a:solidFill>
                            <a:schemeClr val="dk1"/>
                          </a:solidFill>
                          <a:latin typeface="Libre Baskerville"/>
                          <a:ea typeface="Libre Baskerville"/>
                          <a:cs typeface="Libre Baskerville"/>
                          <a:sym typeface="Libre Baskerville"/>
                        </a:rPr>
                        <a:t>Details</a:t>
                      </a:r>
                      <a:endParaRPr b="1">
                        <a:solidFill>
                          <a:schemeClr val="dk1"/>
                        </a:solidFill>
                        <a:latin typeface="Libre Baskerville"/>
                        <a:ea typeface="Libre Baskerville"/>
                        <a:cs typeface="Libre Baskerville"/>
                        <a:sym typeface="Libre Baskerville"/>
                      </a:endParaRPr>
                    </a:p>
                  </a:txBody>
                  <a:tcPr marL="91450" marR="91450" marT="34300" marB="343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400"/>
                        <a:buFont typeface="Arial"/>
                        <a:buNone/>
                      </a:pPr>
                      <a:r>
                        <a:rPr lang="en" b="1">
                          <a:solidFill>
                            <a:schemeClr val="dk1"/>
                          </a:solidFill>
                          <a:latin typeface="Libre Baskerville"/>
                          <a:ea typeface="Libre Baskerville"/>
                          <a:cs typeface="Libre Baskerville"/>
                          <a:sym typeface="Libre Baskerville"/>
                        </a:rPr>
                        <a:t>Strategies/Plan</a:t>
                      </a:r>
                      <a:endParaRPr b="1">
                        <a:solidFill>
                          <a:schemeClr val="dk1"/>
                        </a:solidFill>
                        <a:latin typeface="Libre Baskerville"/>
                        <a:ea typeface="Libre Baskerville"/>
                        <a:cs typeface="Libre Baskerville"/>
                        <a:sym typeface="Libre Baskerville"/>
                      </a:endParaRPr>
                    </a:p>
                  </a:txBody>
                  <a:tcPr marL="91450" marR="91450" marT="34300" marB="343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285750">
                <a:tc>
                  <a:txBody>
                    <a:bodyPr/>
                    <a:lstStyle/>
                    <a:p>
                      <a:pPr marL="0" marR="0" lvl="0" indent="0" algn="ctr" rtl="0">
                        <a:lnSpc>
                          <a:spcPct val="115000"/>
                        </a:lnSpc>
                        <a:spcBef>
                          <a:spcPts val="0"/>
                        </a:spcBef>
                        <a:spcAft>
                          <a:spcPts val="0"/>
                        </a:spcAft>
                        <a:buClr>
                          <a:schemeClr val="dk1"/>
                        </a:buClr>
                        <a:buSzPts val="1400"/>
                        <a:buFont typeface="Arial"/>
                        <a:buNone/>
                      </a:pPr>
                      <a:r>
                        <a:rPr lang="en" sz="1300">
                          <a:solidFill>
                            <a:schemeClr val="dk1"/>
                          </a:solidFill>
                          <a:latin typeface="Libre Baskerville"/>
                          <a:ea typeface="Libre Baskerville"/>
                          <a:cs typeface="Libre Baskerville"/>
                          <a:sym typeface="Libre Baskerville"/>
                        </a:rPr>
                        <a:t>3</a:t>
                      </a:r>
                      <a:r>
                        <a:rPr lang="en" sz="1300">
                          <a:solidFill>
                            <a:schemeClr val="dk1"/>
                          </a:solidFill>
                        </a:rPr>
                        <a:t>.</a:t>
                      </a:r>
                      <a:endParaRPr sz="1300">
                        <a:solidFill>
                          <a:schemeClr val="dk1"/>
                        </a:solidFill>
                      </a:endParaRPr>
                    </a:p>
                  </a:txBody>
                  <a:tcPr marL="91450" marR="91450" marT="34300" marB="343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400"/>
                        <a:buFont typeface="Arial"/>
                        <a:buNone/>
                      </a:pPr>
                      <a:r>
                        <a:rPr lang="en" sz="1300">
                          <a:solidFill>
                            <a:schemeClr val="dk1"/>
                          </a:solidFill>
                          <a:latin typeface="Libre Baskerville"/>
                          <a:ea typeface="Libre Baskerville"/>
                          <a:cs typeface="Libre Baskerville"/>
                          <a:sym typeface="Libre Baskerville"/>
                        </a:rPr>
                        <a:t>Skill and availability of labors</a:t>
                      </a:r>
                      <a:endParaRPr sz="1300"/>
                    </a:p>
                  </a:txBody>
                  <a:tcPr marL="68575" marR="68575"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82550" algn="l" rtl="0">
                        <a:lnSpc>
                          <a:spcPct val="100000"/>
                        </a:lnSpc>
                        <a:spcBef>
                          <a:spcPts val="0"/>
                        </a:spcBef>
                        <a:spcAft>
                          <a:spcPts val="0"/>
                        </a:spcAft>
                        <a:buClr>
                          <a:schemeClr val="dk1"/>
                        </a:buClr>
                        <a:buSzPts val="1300"/>
                        <a:buFont typeface="Arial"/>
                        <a:buChar char="•"/>
                      </a:pPr>
                      <a:r>
                        <a:rPr lang="en" sz="1300">
                          <a:solidFill>
                            <a:schemeClr val="dk1"/>
                          </a:solidFill>
                          <a:latin typeface="Libre Baskerville"/>
                          <a:ea typeface="Libre Baskerville"/>
                          <a:cs typeface="Libre Baskerville"/>
                          <a:sym typeface="Libre Baskerville"/>
                        </a:rPr>
                        <a:t> Labors lack skills in using modern tools, equipments</a:t>
                      </a:r>
                      <a:endParaRPr sz="1300"/>
                    </a:p>
                    <a:p>
                      <a:pPr marL="0" marR="0" lvl="0" indent="-82550" algn="l" rtl="0">
                        <a:lnSpc>
                          <a:spcPct val="100000"/>
                        </a:lnSpc>
                        <a:spcBef>
                          <a:spcPts val="0"/>
                        </a:spcBef>
                        <a:spcAft>
                          <a:spcPts val="0"/>
                        </a:spcAft>
                        <a:buClr>
                          <a:schemeClr val="dk1"/>
                        </a:buClr>
                        <a:buSzPts val="1300"/>
                        <a:buFont typeface="Arial"/>
                        <a:buChar char="•"/>
                      </a:pPr>
                      <a:r>
                        <a:rPr lang="en" sz="1300">
                          <a:solidFill>
                            <a:schemeClr val="dk1"/>
                          </a:solidFill>
                          <a:latin typeface="Libre Baskerville"/>
                          <a:ea typeface="Libre Baskerville"/>
                          <a:cs typeface="Libre Baskerville"/>
                          <a:sym typeface="Libre Baskerville"/>
                        </a:rPr>
                        <a:t> Lack discipline</a:t>
                      </a:r>
                      <a:endParaRPr sz="1300"/>
                    </a:p>
                  </a:txBody>
                  <a:tcPr marL="68575" marR="68575"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82550" algn="l" rtl="0">
                        <a:lnSpc>
                          <a:spcPct val="100000"/>
                        </a:lnSpc>
                        <a:spcBef>
                          <a:spcPts val="0"/>
                        </a:spcBef>
                        <a:spcAft>
                          <a:spcPts val="0"/>
                        </a:spcAft>
                        <a:buClr>
                          <a:schemeClr val="dk1"/>
                        </a:buClr>
                        <a:buSzPts val="1300"/>
                        <a:buFont typeface="Arial"/>
                        <a:buChar char="•"/>
                      </a:pPr>
                      <a:r>
                        <a:rPr lang="en" sz="1300">
                          <a:solidFill>
                            <a:schemeClr val="dk1"/>
                          </a:solidFill>
                          <a:latin typeface="Libre Baskerville"/>
                          <a:ea typeface="Libre Baskerville"/>
                          <a:cs typeface="Libre Baskerville"/>
                          <a:sym typeface="Libre Baskerville"/>
                        </a:rPr>
                        <a:t> Training</a:t>
                      </a:r>
                      <a:endParaRPr sz="1300"/>
                    </a:p>
                    <a:p>
                      <a:pPr marL="0" marR="0" lvl="0" indent="-82550" algn="l" rtl="0">
                        <a:lnSpc>
                          <a:spcPct val="100000"/>
                        </a:lnSpc>
                        <a:spcBef>
                          <a:spcPts val="0"/>
                        </a:spcBef>
                        <a:spcAft>
                          <a:spcPts val="0"/>
                        </a:spcAft>
                        <a:buClr>
                          <a:schemeClr val="dk1"/>
                        </a:buClr>
                        <a:buSzPts val="1300"/>
                        <a:buFont typeface="Arial"/>
                        <a:buChar char="•"/>
                      </a:pPr>
                      <a:r>
                        <a:rPr lang="en" sz="1300">
                          <a:solidFill>
                            <a:schemeClr val="dk1"/>
                          </a:solidFill>
                          <a:latin typeface="Libre Baskerville"/>
                          <a:ea typeface="Libre Baskerville"/>
                          <a:cs typeface="Libre Baskerville"/>
                          <a:sym typeface="Libre Baskerville"/>
                        </a:rPr>
                        <a:t> Right incentives and retention strategies</a:t>
                      </a:r>
                      <a:endParaRPr sz="1300"/>
                    </a:p>
                  </a:txBody>
                  <a:tcPr marL="68575" marR="68575"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285750">
                <a:tc>
                  <a:txBody>
                    <a:bodyPr/>
                    <a:lstStyle/>
                    <a:p>
                      <a:pPr marL="0" marR="0" lvl="0" indent="0" algn="ctr" rtl="0">
                        <a:lnSpc>
                          <a:spcPct val="115000"/>
                        </a:lnSpc>
                        <a:spcBef>
                          <a:spcPts val="0"/>
                        </a:spcBef>
                        <a:spcAft>
                          <a:spcPts val="0"/>
                        </a:spcAft>
                        <a:buClr>
                          <a:schemeClr val="dk1"/>
                        </a:buClr>
                        <a:buSzPts val="1400"/>
                        <a:buFont typeface="Arial"/>
                        <a:buNone/>
                      </a:pPr>
                      <a:r>
                        <a:rPr lang="en" sz="1300">
                          <a:solidFill>
                            <a:schemeClr val="dk1"/>
                          </a:solidFill>
                          <a:latin typeface="Libre Baskerville"/>
                          <a:ea typeface="Libre Baskerville"/>
                          <a:cs typeface="Libre Baskerville"/>
                          <a:sym typeface="Libre Baskerville"/>
                        </a:rPr>
                        <a:t>4.</a:t>
                      </a:r>
                      <a:endParaRPr sz="1300"/>
                    </a:p>
                  </a:txBody>
                  <a:tcPr marL="68575" marR="68575"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400"/>
                        <a:buFont typeface="Arial"/>
                        <a:buNone/>
                      </a:pPr>
                      <a:r>
                        <a:rPr lang="en" sz="1300">
                          <a:solidFill>
                            <a:schemeClr val="dk1"/>
                          </a:solidFill>
                          <a:latin typeface="Libre Baskerville"/>
                          <a:ea typeface="Libre Baskerville"/>
                          <a:cs typeface="Libre Baskerville"/>
                          <a:sym typeface="Libre Baskerville"/>
                        </a:rPr>
                        <a:t>Market linkage</a:t>
                      </a:r>
                      <a:endParaRPr sz="1300"/>
                    </a:p>
                  </a:txBody>
                  <a:tcPr marL="68575" marR="68575"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82550" algn="l" rtl="0">
                        <a:lnSpc>
                          <a:spcPct val="100000"/>
                        </a:lnSpc>
                        <a:spcBef>
                          <a:spcPts val="0"/>
                        </a:spcBef>
                        <a:spcAft>
                          <a:spcPts val="0"/>
                        </a:spcAft>
                        <a:buClr>
                          <a:schemeClr val="dk1"/>
                        </a:buClr>
                        <a:buSzPts val="1300"/>
                        <a:buFont typeface="Arial"/>
                        <a:buChar char="•"/>
                      </a:pPr>
                      <a:r>
                        <a:rPr lang="en" sz="1300">
                          <a:solidFill>
                            <a:schemeClr val="dk1"/>
                          </a:solidFill>
                          <a:latin typeface="Libre Baskerville"/>
                          <a:ea typeface="Libre Baskerville"/>
                          <a:cs typeface="Libre Baskerville"/>
                          <a:sym typeface="Libre Baskerville"/>
                        </a:rPr>
                        <a:t> Long intermediary chain</a:t>
                      </a:r>
                      <a:endParaRPr sz="1300"/>
                    </a:p>
                    <a:p>
                      <a:pPr marL="0" marR="0" lvl="0" indent="-82550" algn="l" rtl="0">
                        <a:lnSpc>
                          <a:spcPct val="100000"/>
                        </a:lnSpc>
                        <a:spcBef>
                          <a:spcPts val="0"/>
                        </a:spcBef>
                        <a:spcAft>
                          <a:spcPts val="0"/>
                        </a:spcAft>
                        <a:buClr>
                          <a:schemeClr val="dk1"/>
                        </a:buClr>
                        <a:buSzPts val="1300"/>
                        <a:buFont typeface="Arial"/>
                        <a:buChar char="•"/>
                      </a:pPr>
                      <a:r>
                        <a:rPr lang="en" sz="1300">
                          <a:solidFill>
                            <a:schemeClr val="dk1"/>
                          </a:solidFill>
                          <a:latin typeface="Libre Baskerville"/>
                          <a:ea typeface="Libre Baskerville"/>
                          <a:cs typeface="Libre Baskerville"/>
                          <a:sym typeface="Libre Baskerville"/>
                        </a:rPr>
                        <a:t> Middlemen</a:t>
                      </a:r>
                      <a:endParaRPr sz="1300"/>
                    </a:p>
                    <a:p>
                      <a:pPr marL="0" marR="0" lvl="0" indent="-82550" algn="l" rtl="0">
                        <a:lnSpc>
                          <a:spcPct val="100000"/>
                        </a:lnSpc>
                        <a:spcBef>
                          <a:spcPts val="0"/>
                        </a:spcBef>
                        <a:spcAft>
                          <a:spcPts val="0"/>
                        </a:spcAft>
                        <a:buClr>
                          <a:schemeClr val="dk1"/>
                        </a:buClr>
                        <a:buSzPts val="1300"/>
                        <a:buFont typeface="Arial"/>
                        <a:buChar char="•"/>
                      </a:pPr>
                      <a:r>
                        <a:rPr lang="en" sz="1300">
                          <a:solidFill>
                            <a:schemeClr val="dk1"/>
                          </a:solidFill>
                          <a:latin typeface="Libre Baskerville"/>
                          <a:ea typeface="Libre Baskerville"/>
                          <a:cs typeface="Libre Baskerville"/>
                          <a:sym typeface="Libre Baskerville"/>
                        </a:rPr>
                        <a:t> Inefficiency &amp; high losses</a:t>
                      </a:r>
                      <a:endParaRPr sz="1300"/>
                    </a:p>
                  </a:txBody>
                  <a:tcPr marL="68575" marR="68575"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82550" algn="l" rtl="0">
                        <a:lnSpc>
                          <a:spcPct val="100000"/>
                        </a:lnSpc>
                        <a:spcBef>
                          <a:spcPts val="0"/>
                        </a:spcBef>
                        <a:spcAft>
                          <a:spcPts val="0"/>
                        </a:spcAft>
                        <a:buClr>
                          <a:schemeClr val="dk1"/>
                        </a:buClr>
                        <a:buSzPts val="1300"/>
                        <a:buFont typeface="Arial"/>
                        <a:buChar char="•"/>
                      </a:pPr>
                      <a:r>
                        <a:rPr lang="en" sz="1300">
                          <a:solidFill>
                            <a:schemeClr val="dk1"/>
                          </a:solidFill>
                          <a:latin typeface="Libre Baskerville"/>
                          <a:ea typeface="Libre Baskerville"/>
                          <a:cs typeface="Libre Baskerville"/>
                          <a:sym typeface="Libre Baskerville"/>
                        </a:rPr>
                        <a:t> Gradually develop in-house supply chain plan to cut out middlemen </a:t>
                      </a:r>
                      <a:endParaRPr sz="1300"/>
                    </a:p>
                    <a:p>
                      <a:pPr marL="0" marR="0" lvl="0" indent="-82550" algn="l" rtl="0">
                        <a:lnSpc>
                          <a:spcPct val="100000"/>
                        </a:lnSpc>
                        <a:spcBef>
                          <a:spcPts val="0"/>
                        </a:spcBef>
                        <a:spcAft>
                          <a:spcPts val="0"/>
                        </a:spcAft>
                        <a:buClr>
                          <a:schemeClr val="dk1"/>
                        </a:buClr>
                        <a:buSzPts val="1300"/>
                        <a:buFont typeface="Arial"/>
                        <a:buChar char="•"/>
                      </a:pPr>
                      <a:r>
                        <a:rPr lang="en" sz="1300">
                          <a:solidFill>
                            <a:schemeClr val="dk1"/>
                          </a:solidFill>
                          <a:latin typeface="Libre Baskerville"/>
                          <a:ea typeface="Libre Baskerville"/>
                          <a:cs typeface="Libre Baskerville"/>
                          <a:sym typeface="Libre Baskerville"/>
                        </a:rPr>
                        <a:t> Develop strong win-win business partnership with retailers</a:t>
                      </a:r>
                      <a:endParaRPr sz="1300"/>
                    </a:p>
                  </a:txBody>
                  <a:tcPr marL="68575" marR="68575"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285750">
                <a:tc>
                  <a:txBody>
                    <a:bodyPr/>
                    <a:lstStyle/>
                    <a:p>
                      <a:pPr marL="0" marR="0" lvl="0" indent="0" algn="ctr" rtl="0">
                        <a:lnSpc>
                          <a:spcPct val="115000"/>
                        </a:lnSpc>
                        <a:spcBef>
                          <a:spcPts val="0"/>
                        </a:spcBef>
                        <a:spcAft>
                          <a:spcPts val="0"/>
                        </a:spcAft>
                        <a:buClr>
                          <a:schemeClr val="dk1"/>
                        </a:buClr>
                        <a:buSzPts val="1400"/>
                        <a:buFont typeface="Arial"/>
                        <a:buNone/>
                      </a:pPr>
                      <a:r>
                        <a:rPr lang="en" sz="1300">
                          <a:solidFill>
                            <a:schemeClr val="dk1"/>
                          </a:solidFill>
                          <a:latin typeface="Libre Baskerville"/>
                          <a:ea typeface="Libre Baskerville"/>
                          <a:cs typeface="Libre Baskerville"/>
                          <a:sym typeface="Libre Baskerville"/>
                        </a:rPr>
                        <a:t>5. </a:t>
                      </a:r>
                      <a:endParaRPr sz="1300"/>
                    </a:p>
                  </a:txBody>
                  <a:tcPr marL="68575" marR="68575"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400"/>
                        <a:buFont typeface="Arial"/>
                        <a:buNone/>
                      </a:pPr>
                      <a:r>
                        <a:rPr lang="en" sz="1300">
                          <a:solidFill>
                            <a:schemeClr val="dk1"/>
                          </a:solidFill>
                          <a:latin typeface="Libre Baskerville"/>
                          <a:ea typeface="Libre Baskerville"/>
                          <a:cs typeface="Libre Baskerville"/>
                          <a:sym typeface="Libre Baskerville"/>
                        </a:rPr>
                        <a:t>Local politics</a:t>
                      </a:r>
                      <a:endParaRPr sz="1300"/>
                    </a:p>
                  </a:txBody>
                  <a:tcPr marL="68575" marR="68575"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82550" algn="l" rtl="0">
                        <a:lnSpc>
                          <a:spcPct val="100000"/>
                        </a:lnSpc>
                        <a:spcBef>
                          <a:spcPts val="0"/>
                        </a:spcBef>
                        <a:spcAft>
                          <a:spcPts val="0"/>
                        </a:spcAft>
                        <a:buClr>
                          <a:schemeClr val="dk1"/>
                        </a:buClr>
                        <a:buSzPts val="1300"/>
                        <a:buFont typeface="Arial"/>
                        <a:buChar char="•"/>
                      </a:pPr>
                      <a:r>
                        <a:rPr lang="en" sz="1300">
                          <a:solidFill>
                            <a:schemeClr val="dk1"/>
                          </a:solidFill>
                          <a:latin typeface="Libre Baskerville"/>
                          <a:ea typeface="Libre Baskerville"/>
                          <a:cs typeface="Libre Baskerville"/>
                          <a:sym typeface="Libre Baskerville"/>
                        </a:rPr>
                        <a:t> Realities at grass root level are ever-changing due to volatile socioeconomic and political scenario</a:t>
                      </a:r>
                      <a:endParaRPr sz="1300"/>
                    </a:p>
                  </a:txBody>
                  <a:tcPr marL="68575" marR="68575"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82550" algn="l" rtl="0">
                        <a:lnSpc>
                          <a:spcPct val="100000"/>
                        </a:lnSpc>
                        <a:spcBef>
                          <a:spcPts val="0"/>
                        </a:spcBef>
                        <a:spcAft>
                          <a:spcPts val="0"/>
                        </a:spcAft>
                        <a:buClr>
                          <a:schemeClr val="dk1"/>
                        </a:buClr>
                        <a:buSzPts val="1300"/>
                        <a:buFont typeface="Arial"/>
                        <a:buChar char="•"/>
                      </a:pPr>
                      <a:r>
                        <a:rPr lang="en" sz="1300">
                          <a:solidFill>
                            <a:schemeClr val="dk1"/>
                          </a:solidFill>
                          <a:latin typeface="Libre Baskerville"/>
                          <a:ea typeface="Libre Baskerville"/>
                          <a:cs typeface="Libre Baskerville"/>
                          <a:sym typeface="Libre Baskerville"/>
                        </a:rPr>
                        <a:t> Collaborations and negotiations with local government bodies</a:t>
                      </a:r>
                      <a:endParaRPr sz="1300"/>
                    </a:p>
                    <a:p>
                      <a:pPr marL="0" marR="0" lvl="0" indent="-82550" algn="l" rtl="0">
                        <a:lnSpc>
                          <a:spcPct val="100000"/>
                        </a:lnSpc>
                        <a:spcBef>
                          <a:spcPts val="0"/>
                        </a:spcBef>
                        <a:spcAft>
                          <a:spcPts val="0"/>
                        </a:spcAft>
                        <a:buClr>
                          <a:schemeClr val="dk1"/>
                        </a:buClr>
                        <a:buSzPts val="1300"/>
                        <a:buFont typeface="Arial"/>
                        <a:buChar char="•"/>
                      </a:pPr>
                      <a:r>
                        <a:rPr lang="en" sz="1300">
                          <a:solidFill>
                            <a:schemeClr val="dk1"/>
                          </a:solidFill>
                          <a:latin typeface="Libre Baskerville"/>
                          <a:ea typeface="Libre Baskerville"/>
                          <a:cs typeface="Libre Baskerville"/>
                          <a:sym typeface="Libre Baskerville"/>
                        </a:rPr>
                        <a:t> Undertake social and community activities</a:t>
                      </a:r>
                      <a:endParaRPr sz="1300"/>
                    </a:p>
                    <a:p>
                      <a:pPr marL="0" marR="0" lvl="0" indent="-82550" algn="l" rtl="0">
                        <a:lnSpc>
                          <a:spcPct val="100000"/>
                        </a:lnSpc>
                        <a:spcBef>
                          <a:spcPts val="0"/>
                        </a:spcBef>
                        <a:spcAft>
                          <a:spcPts val="0"/>
                        </a:spcAft>
                        <a:buClr>
                          <a:schemeClr val="dk1"/>
                        </a:buClr>
                        <a:buSzPts val="1300"/>
                        <a:buFont typeface="Arial"/>
                        <a:buChar char="•"/>
                      </a:pPr>
                      <a:r>
                        <a:rPr lang="en" sz="1300">
                          <a:solidFill>
                            <a:schemeClr val="dk1"/>
                          </a:solidFill>
                          <a:latin typeface="Libre Baskerville"/>
                          <a:ea typeface="Libre Baskerville"/>
                          <a:cs typeface="Libre Baskerville"/>
                          <a:sym typeface="Libre Baskerville"/>
                        </a:rPr>
                        <a:t> Prioritize local community for both permanent and </a:t>
                      </a:r>
                      <a:endParaRPr sz="1300">
                        <a:solidFill>
                          <a:schemeClr val="dk1"/>
                        </a:solidFill>
                        <a:latin typeface="Libre Baskerville"/>
                        <a:ea typeface="Libre Baskerville"/>
                        <a:cs typeface="Libre Baskerville"/>
                        <a:sym typeface="Libre Baskerville"/>
                      </a:endParaRPr>
                    </a:p>
                  </a:txBody>
                  <a:tcPr marL="68575" marR="68575"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bl>
          </a:graphicData>
        </a:graphic>
      </p:graphicFrame>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313"/>
        <p:cNvGrpSpPr/>
        <p:nvPr/>
      </p:nvGrpSpPr>
      <p:grpSpPr>
        <a:xfrm>
          <a:off x="0" y="0"/>
          <a:ext cx="0" cy="0"/>
          <a:chOff x="0" y="0"/>
          <a:chExt cx="0" cy="0"/>
        </a:xfrm>
      </p:grpSpPr>
      <p:sp>
        <p:nvSpPr>
          <p:cNvPr id="314" name="Google Shape;314;p50"/>
          <p:cNvSpPr txBox="1">
            <a:spLocks noGrp="1"/>
          </p:cNvSpPr>
          <p:nvPr>
            <p:ph type="title"/>
          </p:nvPr>
        </p:nvSpPr>
        <p:spPr>
          <a:xfrm>
            <a:off x="304800" y="114300"/>
            <a:ext cx="8610600" cy="571500"/>
          </a:xfrm>
          <a:prstGeom prst="rect">
            <a:avLst/>
          </a:prstGeom>
          <a:solidFill>
            <a:schemeClr val="accent5"/>
          </a:solidFill>
          <a:ln>
            <a:noFill/>
          </a:ln>
        </p:spPr>
        <p:txBody>
          <a:bodyPr spcFirstLastPara="1" wrap="square" lIns="91425" tIns="45700" rIns="91425" bIns="91425" anchor="b" anchorCtr="0">
            <a:normAutofit fontScale="90000"/>
          </a:bodyPr>
          <a:lstStyle/>
          <a:p>
            <a:pPr marL="0" lvl="0" indent="0" algn="l" rtl="0">
              <a:spcBef>
                <a:spcPts val="0"/>
              </a:spcBef>
              <a:spcAft>
                <a:spcPts val="0"/>
              </a:spcAft>
              <a:buClr>
                <a:schemeClr val="lt1"/>
              </a:buClr>
              <a:buSzPct val="148484"/>
              <a:buFont typeface="Garamond"/>
              <a:buNone/>
            </a:pPr>
            <a:r>
              <a:rPr lang="en" sz="3300">
                <a:solidFill>
                  <a:schemeClr val="lt1"/>
                </a:solidFill>
                <a:latin typeface="Garamond"/>
                <a:ea typeface="Garamond"/>
                <a:cs typeface="Garamond"/>
                <a:sym typeface="Garamond"/>
              </a:rPr>
              <a:t>Risk Analysis &amp; Mitigation Plan</a:t>
            </a:r>
            <a:endParaRPr sz="3300">
              <a:solidFill>
                <a:schemeClr val="lt1"/>
              </a:solidFill>
              <a:latin typeface="Garamond"/>
              <a:ea typeface="Garamond"/>
              <a:cs typeface="Garamond"/>
              <a:sym typeface="Garamond"/>
            </a:endParaRPr>
          </a:p>
        </p:txBody>
      </p:sp>
      <p:graphicFrame>
        <p:nvGraphicFramePr>
          <p:cNvPr id="315" name="Google Shape;315;p50"/>
          <p:cNvGraphicFramePr/>
          <p:nvPr/>
        </p:nvGraphicFramePr>
        <p:xfrm>
          <a:off x="304800" y="914400"/>
          <a:ext cx="8610600" cy="2872760"/>
        </p:xfrm>
        <a:graphic>
          <a:graphicData uri="http://schemas.openxmlformats.org/drawingml/2006/table">
            <a:tbl>
              <a:tblPr>
                <a:noFill/>
                <a:tableStyleId>{FB088F9E-4A9D-462F-8A79-2F722510028B}</a:tableStyleId>
              </a:tblPr>
              <a:tblGrid>
                <a:gridCol w="609600"/>
                <a:gridCol w="1828800"/>
                <a:gridCol w="2286000"/>
                <a:gridCol w="3886200"/>
              </a:tblGrid>
              <a:tr h="285750">
                <a:tc>
                  <a:txBody>
                    <a:bodyPr/>
                    <a:lstStyle/>
                    <a:p>
                      <a:pPr marL="0" marR="0" lvl="0" indent="0" algn="l" rtl="0">
                        <a:lnSpc>
                          <a:spcPct val="100000"/>
                        </a:lnSpc>
                        <a:spcBef>
                          <a:spcPts val="0"/>
                        </a:spcBef>
                        <a:spcAft>
                          <a:spcPts val="0"/>
                        </a:spcAft>
                        <a:buNone/>
                      </a:pPr>
                      <a:r>
                        <a:rPr lang="en" b="1">
                          <a:solidFill>
                            <a:schemeClr val="dk1"/>
                          </a:solidFill>
                          <a:latin typeface="Libre Baskerville"/>
                          <a:ea typeface="Libre Baskerville"/>
                          <a:cs typeface="Libre Baskerville"/>
                          <a:sym typeface="Libre Baskerville"/>
                        </a:rPr>
                        <a:t>S. No.</a:t>
                      </a:r>
                      <a:endParaRPr b="1">
                        <a:solidFill>
                          <a:schemeClr val="dk1"/>
                        </a:solidFill>
                        <a:latin typeface="Libre Baskerville"/>
                        <a:ea typeface="Libre Baskerville"/>
                        <a:cs typeface="Libre Baskerville"/>
                        <a:sym typeface="Libre Baskerville"/>
                      </a:endParaRPr>
                    </a:p>
                  </a:txBody>
                  <a:tcPr marL="91450" marR="91450" marT="34300" marB="343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457200" marR="0" lvl="0" indent="0" algn="l" rtl="0">
                        <a:lnSpc>
                          <a:spcPct val="100000"/>
                        </a:lnSpc>
                        <a:spcBef>
                          <a:spcPts val="0"/>
                        </a:spcBef>
                        <a:spcAft>
                          <a:spcPts val="0"/>
                        </a:spcAft>
                        <a:buNone/>
                      </a:pPr>
                      <a:r>
                        <a:rPr lang="en" b="1">
                          <a:solidFill>
                            <a:schemeClr val="dk1"/>
                          </a:solidFill>
                          <a:latin typeface="Libre Baskerville"/>
                          <a:ea typeface="Libre Baskerville"/>
                          <a:cs typeface="Libre Baskerville"/>
                          <a:sym typeface="Libre Baskerville"/>
                        </a:rPr>
                        <a:t>Risks</a:t>
                      </a:r>
                      <a:endParaRPr b="1">
                        <a:solidFill>
                          <a:schemeClr val="dk1"/>
                        </a:solidFill>
                        <a:latin typeface="Libre Baskerville"/>
                        <a:ea typeface="Libre Baskerville"/>
                        <a:cs typeface="Libre Baskerville"/>
                        <a:sym typeface="Libre Baskerville"/>
                      </a:endParaRPr>
                    </a:p>
                  </a:txBody>
                  <a:tcPr marL="91450" marR="91450" marT="34300" marB="343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457200" marR="0" lvl="0" indent="0" algn="l" rtl="0">
                        <a:lnSpc>
                          <a:spcPct val="100000"/>
                        </a:lnSpc>
                        <a:spcBef>
                          <a:spcPts val="0"/>
                        </a:spcBef>
                        <a:spcAft>
                          <a:spcPts val="0"/>
                        </a:spcAft>
                        <a:buNone/>
                      </a:pPr>
                      <a:r>
                        <a:rPr lang="en" b="1">
                          <a:solidFill>
                            <a:schemeClr val="dk1"/>
                          </a:solidFill>
                          <a:latin typeface="Libre Baskerville"/>
                          <a:ea typeface="Libre Baskerville"/>
                          <a:cs typeface="Libre Baskerville"/>
                          <a:sym typeface="Libre Baskerville"/>
                        </a:rPr>
                        <a:t>Details</a:t>
                      </a:r>
                      <a:endParaRPr b="1">
                        <a:solidFill>
                          <a:schemeClr val="dk1"/>
                        </a:solidFill>
                        <a:latin typeface="Libre Baskerville"/>
                        <a:ea typeface="Libre Baskerville"/>
                        <a:cs typeface="Libre Baskerville"/>
                        <a:sym typeface="Libre Baskerville"/>
                      </a:endParaRPr>
                    </a:p>
                  </a:txBody>
                  <a:tcPr marL="91450" marR="91450" marT="34300" marB="343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457200" marR="0" lvl="0" indent="0" algn="l" rtl="0">
                        <a:lnSpc>
                          <a:spcPct val="100000"/>
                        </a:lnSpc>
                        <a:spcBef>
                          <a:spcPts val="0"/>
                        </a:spcBef>
                        <a:spcAft>
                          <a:spcPts val="0"/>
                        </a:spcAft>
                        <a:buNone/>
                      </a:pPr>
                      <a:r>
                        <a:rPr lang="en" b="1">
                          <a:solidFill>
                            <a:schemeClr val="dk1"/>
                          </a:solidFill>
                          <a:latin typeface="Libre Baskerville"/>
                          <a:ea typeface="Libre Baskerville"/>
                          <a:cs typeface="Libre Baskerville"/>
                          <a:sym typeface="Libre Baskerville"/>
                        </a:rPr>
                        <a:t>Strategies/Plan</a:t>
                      </a:r>
                      <a:endParaRPr b="1">
                        <a:solidFill>
                          <a:schemeClr val="dk1"/>
                        </a:solidFill>
                        <a:latin typeface="Libre Baskerville"/>
                        <a:ea typeface="Libre Baskerville"/>
                        <a:cs typeface="Libre Baskerville"/>
                        <a:sym typeface="Libre Baskerville"/>
                      </a:endParaRPr>
                    </a:p>
                  </a:txBody>
                  <a:tcPr marL="91450" marR="91450" marT="34300" marB="343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285750">
                <a:tc>
                  <a:txBody>
                    <a:bodyPr/>
                    <a:lstStyle/>
                    <a:p>
                      <a:pPr marL="0" marR="0" lvl="0" indent="0" algn="ctr" rtl="0">
                        <a:lnSpc>
                          <a:spcPct val="115000"/>
                        </a:lnSpc>
                        <a:spcBef>
                          <a:spcPts val="0"/>
                        </a:spcBef>
                        <a:spcAft>
                          <a:spcPts val="0"/>
                        </a:spcAft>
                        <a:buClr>
                          <a:schemeClr val="dk1"/>
                        </a:buClr>
                        <a:buSzPts val="1400"/>
                        <a:buFont typeface="Arial"/>
                        <a:buNone/>
                      </a:pPr>
                      <a:r>
                        <a:rPr lang="en" sz="1300">
                          <a:solidFill>
                            <a:schemeClr val="dk1"/>
                          </a:solidFill>
                          <a:latin typeface="Libre Baskerville"/>
                          <a:ea typeface="Libre Baskerville"/>
                          <a:cs typeface="Libre Baskerville"/>
                          <a:sym typeface="Libre Baskerville"/>
                        </a:rPr>
                        <a:t>6</a:t>
                      </a:r>
                      <a:r>
                        <a:rPr lang="en" sz="1300">
                          <a:solidFill>
                            <a:schemeClr val="dk1"/>
                          </a:solidFill>
                        </a:rPr>
                        <a:t>.</a:t>
                      </a:r>
                      <a:endParaRPr sz="1300">
                        <a:solidFill>
                          <a:schemeClr val="dk1"/>
                        </a:solidFill>
                      </a:endParaRPr>
                    </a:p>
                  </a:txBody>
                  <a:tcPr marL="91450" marR="91450" marT="34300" marB="343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400"/>
                        <a:buFont typeface="Arial"/>
                        <a:buNone/>
                      </a:pPr>
                      <a:r>
                        <a:rPr lang="en" sz="1300">
                          <a:solidFill>
                            <a:schemeClr val="dk1"/>
                          </a:solidFill>
                          <a:latin typeface="Libre Baskerville"/>
                          <a:ea typeface="Libre Baskerville"/>
                          <a:cs typeface="Libre Baskerville"/>
                          <a:sym typeface="Libre Baskerville"/>
                        </a:rPr>
                        <a:t>Technical, market, management and business knowledge and skills</a:t>
                      </a:r>
                      <a:endParaRPr sz="1300"/>
                    </a:p>
                  </a:txBody>
                  <a:tcPr marL="68575" marR="68575"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82550" algn="l" rtl="0">
                        <a:lnSpc>
                          <a:spcPct val="100000"/>
                        </a:lnSpc>
                        <a:spcBef>
                          <a:spcPts val="0"/>
                        </a:spcBef>
                        <a:spcAft>
                          <a:spcPts val="0"/>
                        </a:spcAft>
                        <a:buClr>
                          <a:schemeClr val="dk1"/>
                        </a:buClr>
                        <a:buSzPts val="1300"/>
                        <a:buFont typeface="Arial"/>
                        <a:buChar char="•"/>
                      </a:pPr>
                      <a:r>
                        <a:rPr lang="en" sz="1300">
                          <a:solidFill>
                            <a:schemeClr val="dk1"/>
                          </a:solidFill>
                          <a:latin typeface="Libre Baskerville"/>
                          <a:ea typeface="Libre Baskerville"/>
                          <a:cs typeface="Libre Baskerville"/>
                          <a:sym typeface="Libre Baskerville"/>
                        </a:rPr>
                        <a:t> Lack of technical knowhow</a:t>
                      </a:r>
                      <a:endParaRPr sz="1300"/>
                    </a:p>
                    <a:p>
                      <a:pPr marL="0" marR="0" lvl="0" indent="-82550" algn="l" rtl="0">
                        <a:lnSpc>
                          <a:spcPct val="100000"/>
                        </a:lnSpc>
                        <a:spcBef>
                          <a:spcPts val="0"/>
                        </a:spcBef>
                        <a:spcAft>
                          <a:spcPts val="0"/>
                        </a:spcAft>
                        <a:buClr>
                          <a:schemeClr val="dk1"/>
                        </a:buClr>
                        <a:buSzPts val="1300"/>
                        <a:buFont typeface="Arial"/>
                        <a:buChar char="•"/>
                      </a:pPr>
                      <a:r>
                        <a:rPr lang="en" sz="1300">
                          <a:solidFill>
                            <a:schemeClr val="dk1"/>
                          </a:solidFill>
                          <a:latin typeface="Libre Baskerville"/>
                          <a:ea typeface="Libre Baskerville"/>
                          <a:cs typeface="Libre Baskerville"/>
                          <a:sym typeface="Libre Baskerville"/>
                        </a:rPr>
                        <a:t> Socioeconomic and political vulnerabilities change ground realities drastically</a:t>
                      </a:r>
                      <a:endParaRPr sz="1300"/>
                    </a:p>
                  </a:txBody>
                  <a:tcPr marL="68575" marR="68575"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82550" algn="l" rtl="0">
                        <a:lnSpc>
                          <a:spcPct val="100000"/>
                        </a:lnSpc>
                        <a:spcBef>
                          <a:spcPts val="0"/>
                        </a:spcBef>
                        <a:spcAft>
                          <a:spcPts val="0"/>
                        </a:spcAft>
                        <a:buClr>
                          <a:schemeClr val="dk1"/>
                        </a:buClr>
                        <a:buSzPts val="1300"/>
                        <a:buFont typeface="Arial"/>
                        <a:buChar char="•"/>
                      </a:pPr>
                      <a:r>
                        <a:rPr lang="en" sz="1300">
                          <a:solidFill>
                            <a:schemeClr val="dk1"/>
                          </a:solidFill>
                          <a:latin typeface="Libre Baskerville"/>
                          <a:ea typeface="Libre Baskerville"/>
                          <a:cs typeface="Libre Baskerville"/>
                          <a:sym typeface="Libre Baskerville"/>
                        </a:rPr>
                        <a:t> Management by excellent team (see our team profile)</a:t>
                      </a:r>
                      <a:endParaRPr sz="1300"/>
                    </a:p>
                    <a:p>
                      <a:pPr marL="0" marR="0" lvl="0" indent="-82550" algn="l" rtl="0">
                        <a:lnSpc>
                          <a:spcPct val="100000"/>
                        </a:lnSpc>
                        <a:spcBef>
                          <a:spcPts val="0"/>
                        </a:spcBef>
                        <a:spcAft>
                          <a:spcPts val="0"/>
                        </a:spcAft>
                        <a:buClr>
                          <a:schemeClr val="dk1"/>
                        </a:buClr>
                        <a:buSzPts val="1300"/>
                        <a:buFont typeface="Arial"/>
                        <a:buChar char="•"/>
                      </a:pPr>
                      <a:r>
                        <a:rPr lang="en" sz="1300">
                          <a:solidFill>
                            <a:schemeClr val="dk1"/>
                          </a:solidFill>
                          <a:latin typeface="Libre Baskerville"/>
                          <a:ea typeface="Libre Baskerville"/>
                          <a:cs typeface="Libre Baskerville"/>
                          <a:sym typeface="Libre Baskerville"/>
                        </a:rPr>
                        <a:t> Hire best talents, form best teams and use best retention strategies</a:t>
                      </a:r>
                      <a:endParaRPr sz="1300"/>
                    </a:p>
                  </a:txBody>
                  <a:tcPr marL="68575" marR="68575"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285750">
                <a:tc>
                  <a:txBody>
                    <a:bodyPr/>
                    <a:lstStyle/>
                    <a:p>
                      <a:pPr marL="0" marR="0" lvl="0" indent="0" algn="ctr" rtl="0">
                        <a:lnSpc>
                          <a:spcPct val="115000"/>
                        </a:lnSpc>
                        <a:spcBef>
                          <a:spcPts val="0"/>
                        </a:spcBef>
                        <a:spcAft>
                          <a:spcPts val="0"/>
                        </a:spcAft>
                        <a:buClr>
                          <a:schemeClr val="dk1"/>
                        </a:buClr>
                        <a:buSzPts val="1400"/>
                        <a:buFont typeface="Arial"/>
                        <a:buNone/>
                      </a:pPr>
                      <a:r>
                        <a:rPr lang="en" sz="1300">
                          <a:solidFill>
                            <a:schemeClr val="dk1"/>
                          </a:solidFill>
                          <a:latin typeface="Libre Baskerville"/>
                          <a:ea typeface="Libre Baskerville"/>
                          <a:cs typeface="Libre Baskerville"/>
                          <a:sym typeface="Libre Baskerville"/>
                        </a:rPr>
                        <a:t>7.</a:t>
                      </a:r>
                      <a:endParaRPr sz="1300"/>
                    </a:p>
                  </a:txBody>
                  <a:tcPr marL="68575" marR="68575"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400"/>
                        <a:buFont typeface="Arial"/>
                        <a:buNone/>
                      </a:pPr>
                      <a:r>
                        <a:rPr lang="en" sz="1300">
                          <a:solidFill>
                            <a:schemeClr val="dk1"/>
                          </a:solidFill>
                          <a:latin typeface="Libre Baskerville"/>
                          <a:ea typeface="Libre Baskerville"/>
                          <a:cs typeface="Libre Baskerville"/>
                          <a:sym typeface="Libre Baskerville"/>
                        </a:rPr>
                        <a:t>Input availability (seed &amp; fertilizers)</a:t>
                      </a:r>
                      <a:endParaRPr sz="1300"/>
                    </a:p>
                  </a:txBody>
                  <a:tcPr marL="68575" marR="68575"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82550" algn="l" rtl="0">
                        <a:lnSpc>
                          <a:spcPct val="100000"/>
                        </a:lnSpc>
                        <a:spcBef>
                          <a:spcPts val="0"/>
                        </a:spcBef>
                        <a:spcAft>
                          <a:spcPts val="0"/>
                        </a:spcAft>
                        <a:buClr>
                          <a:schemeClr val="dk1"/>
                        </a:buClr>
                        <a:buSzPts val="1300"/>
                        <a:buFont typeface="Arial"/>
                        <a:buChar char="•"/>
                      </a:pPr>
                      <a:r>
                        <a:rPr lang="en" sz="1300">
                          <a:solidFill>
                            <a:schemeClr val="dk1"/>
                          </a:solidFill>
                          <a:latin typeface="Libre Baskerville"/>
                          <a:ea typeface="Libre Baskerville"/>
                          <a:cs typeface="Libre Baskerville"/>
                          <a:sym typeface="Libre Baskerville"/>
                        </a:rPr>
                        <a:t> Shortage of seed and fertilizer</a:t>
                      </a:r>
                      <a:endParaRPr sz="1300"/>
                    </a:p>
                  </a:txBody>
                  <a:tcPr marL="68575" marR="68575"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82550" algn="l" rtl="0">
                        <a:lnSpc>
                          <a:spcPct val="100000"/>
                        </a:lnSpc>
                        <a:spcBef>
                          <a:spcPts val="0"/>
                        </a:spcBef>
                        <a:spcAft>
                          <a:spcPts val="0"/>
                        </a:spcAft>
                        <a:buClr>
                          <a:schemeClr val="dk1"/>
                        </a:buClr>
                        <a:buSzPts val="1300"/>
                        <a:buFont typeface="Arial"/>
                        <a:buChar char="•"/>
                      </a:pPr>
                      <a:r>
                        <a:rPr lang="en" sz="1300">
                          <a:solidFill>
                            <a:schemeClr val="dk1"/>
                          </a:solidFill>
                          <a:latin typeface="Libre Baskerville"/>
                          <a:ea typeface="Libre Baskerville"/>
                          <a:cs typeface="Libre Baskerville"/>
                          <a:sym typeface="Libre Baskerville"/>
                        </a:rPr>
                        <a:t> Maintain sufficient inventory and storage</a:t>
                      </a:r>
                      <a:endParaRPr sz="1300"/>
                    </a:p>
                  </a:txBody>
                  <a:tcPr marL="68575" marR="68575"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285750">
                <a:tc>
                  <a:txBody>
                    <a:bodyPr/>
                    <a:lstStyle/>
                    <a:p>
                      <a:pPr marL="0" marR="0" lvl="0" indent="0" algn="ctr" rtl="0">
                        <a:lnSpc>
                          <a:spcPct val="115000"/>
                        </a:lnSpc>
                        <a:spcBef>
                          <a:spcPts val="0"/>
                        </a:spcBef>
                        <a:spcAft>
                          <a:spcPts val="0"/>
                        </a:spcAft>
                        <a:buClr>
                          <a:schemeClr val="dk1"/>
                        </a:buClr>
                        <a:buSzPts val="1400"/>
                        <a:buFont typeface="Arial"/>
                        <a:buNone/>
                      </a:pPr>
                      <a:r>
                        <a:rPr lang="en" sz="1300">
                          <a:solidFill>
                            <a:schemeClr val="dk1"/>
                          </a:solidFill>
                          <a:latin typeface="Libre Baskerville"/>
                          <a:ea typeface="Libre Baskerville"/>
                          <a:cs typeface="Libre Baskerville"/>
                          <a:sym typeface="Libre Baskerville"/>
                        </a:rPr>
                        <a:t>8. </a:t>
                      </a:r>
                      <a:endParaRPr sz="1300"/>
                    </a:p>
                  </a:txBody>
                  <a:tcPr marL="68575" marR="68575"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400"/>
                        <a:buFont typeface="Arial"/>
                        <a:buNone/>
                      </a:pPr>
                      <a:r>
                        <a:rPr lang="en" sz="1300">
                          <a:solidFill>
                            <a:schemeClr val="dk1"/>
                          </a:solidFill>
                          <a:latin typeface="Libre Baskerville"/>
                          <a:ea typeface="Libre Baskerville"/>
                          <a:cs typeface="Libre Baskerville"/>
                          <a:sym typeface="Libre Baskerville"/>
                        </a:rPr>
                        <a:t>Change in demand </a:t>
                      </a:r>
                      <a:endParaRPr sz="1300"/>
                    </a:p>
                  </a:txBody>
                  <a:tcPr marL="68575" marR="68575"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82550" algn="l" rtl="0">
                        <a:lnSpc>
                          <a:spcPct val="100000"/>
                        </a:lnSpc>
                        <a:spcBef>
                          <a:spcPts val="0"/>
                        </a:spcBef>
                        <a:spcAft>
                          <a:spcPts val="0"/>
                        </a:spcAft>
                        <a:buClr>
                          <a:schemeClr val="dk1"/>
                        </a:buClr>
                        <a:buSzPts val="1300"/>
                        <a:buFont typeface="Arial"/>
                        <a:buChar char="•"/>
                      </a:pPr>
                      <a:r>
                        <a:rPr lang="en" sz="1300">
                          <a:solidFill>
                            <a:schemeClr val="dk1"/>
                          </a:solidFill>
                          <a:latin typeface="Libre Baskerville"/>
                          <a:ea typeface="Libre Baskerville"/>
                          <a:cs typeface="Libre Baskerville"/>
                          <a:sym typeface="Libre Baskerville"/>
                        </a:rPr>
                        <a:t> Over supply</a:t>
                      </a:r>
                      <a:endParaRPr sz="1300"/>
                    </a:p>
                    <a:p>
                      <a:pPr marL="0" marR="0" lvl="0" indent="-82550" algn="l" rtl="0">
                        <a:lnSpc>
                          <a:spcPct val="100000"/>
                        </a:lnSpc>
                        <a:spcBef>
                          <a:spcPts val="0"/>
                        </a:spcBef>
                        <a:spcAft>
                          <a:spcPts val="0"/>
                        </a:spcAft>
                        <a:buClr>
                          <a:schemeClr val="dk1"/>
                        </a:buClr>
                        <a:buSzPts val="1300"/>
                        <a:buFont typeface="Arial"/>
                        <a:buChar char="•"/>
                      </a:pPr>
                      <a:r>
                        <a:rPr lang="en" sz="1300">
                          <a:solidFill>
                            <a:schemeClr val="dk1"/>
                          </a:solidFill>
                          <a:latin typeface="Libre Baskerville"/>
                          <a:ea typeface="Libre Baskerville"/>
                          <a:cs typeface="Libre Baskerville"/>
                          <a:sym typeface="Libre Baskerville"/>
                        </a:rPr>
                        <a:t> Competition with cheap imports</a:t>
                      </a:r>
                      <a:endParaRPr sz="1300"/>
                    </a:p>
                  </a:txBody>
                  <a:tcPr marL="68575" marR="68575"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82550" algn="l" rtl="0">
                        <a:lnSpc>
                          <a:spcPct val="100000"/>
                        </a:lnSpc>
                        <a:spcBef>
                          <a:spcPts val="0"/>
                        </a:spcBef>
                        <a:spcAft>
                          <a:spcPts val="0"/>
                        </a:spcAft>
                        <a:buClr>
                          <a:schemeClr val="dk1"/>
                        </a:buClr>
                        <a:buSzPts val="1300"/>
                        <a:buFont typeface="Arial"/>
                        <a:buChar char="•"/>
                      </a:pPr>
                      <a:r>
                        <a:rPr lang="en" sz="1300">
                          <a:solidFill>
                            <a:schemeClr val="dk1"/>
                          </a:solidFill>
                          <a:latin typeface="Libre Baskerville"/>
                          <a:ea typeface="Libre Baskerville"/>
                          <a:cs typeface="Libre Baskerville"/>
                          <a:sym typeface="Libre Baskerville"/>
                        </a:rPr>
                        <a:t> Develop efficient system to offer competitive prices</a:t>
                      </a:r>
                      <a:endParaRPr sz="1300"/>
                    </a:p>
                    <a:p>
                      <a:pPr marL="0" marR="0" lvl="0" indent="-82550" algn="l" rtl="0">
                        <a:lnSpc>
                          <a:spcPct val="100000"/>
                        </a:lnSpc>
                        <a:spcBef>
                          <a:spcPts val="0"/>
                        </a:spcBef>
                        <a:spcAft>
                          <a:spcPts val="0"/>
                        </a:spcAft>
                        <a:buClr>
                          <a:schemeClr val="dk1"/>
                        </a:buClr>
                        <a:buSzPts val="1300"/>
                        <a:buFont typeface="Arial"/>
                        <a:buChar char="•"/>
                      </a:pPr>
                      <a:r>
                        <a:rPr lang="en" sz="1300">
                          <a:solidFill>
                            <a:schemeClr val="dk1"/>
                          </a:solidFill>
                          <a:latin typeface="Libre Baskerville"/>
                          <a:ea typeface="Libre Baskerville"/>
                          <a:cs typeface="Libre Baskerville"/>
                          <a:sym typeface="Libre Baskerville"/>
                        </a:rPr>
                        <a:t> Develop diverse and strong business network </a:t>
                      </a:r>
                      <a:endParaRPr sz="1300"/>
                    </a:p>
                  </a:txBody>
                  <a:tcPr marL="68575" marR="68575"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bl>
          </a:graphicData>
        </a:graphic>
      </p:graphicFrame>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319"/>
        <p:cNvGrpSpPr/>
        <p:nvPr/>
      </p:nvGrpSpPr>
      <p:grpSpPr>
        <a:xfrm>
          <a:off x="0" y="0"/>
          <a:ext cx="0" cy="0"/>
          <a:chOff x="0" y="0"/>
          <a:chExt cx="0" cy="0"/>
        </a:xfrm>
      </p:grpSpPr>
      <p:sp>
        <p:nvSpPr>
          <p:cNvPr id="320" name="Google Shape;320;p51"/>
          <p:cNvSpPr txBox="1">
            <a:spLocks noGrp="1"/>
          </p:cNvSpPr>
          <p:nvPr>
            <p:ph type="title"/>
          </p:nvPr>
        </p:nvSpPr>
        <p:spPr>
          <a:xfrm>
            <a:off x="304800" y="114300"/>
            <a:ext cx="8610600" cy="571500"/>
          </a:xfrm>
          <a:prstGeom prst="rect">
            <a:avLst/>
          </a:prstGeom>
          <a:solidFill>
            <a:schemeClr val="accent5"/>
          </a:solidFill>
          <a:ln>
            <a:noFill/>
          </a:ln>
        </p:spPr>
        <p:txBody>
          <a:bodyPr spcFirstLastPara="1" wrap="square" lIns="91425" tIns="45700" rIns="91425" bIns="91425" anchor="b" anchorCtr="0">
            <a:normAutofit fontScale="90000"/>
          </a:bodyPr>
          <a:lstStyle/>
          <a:p>
            <a:pPr marL="0" lvl="0" indent="0" algn="l" rtl="0">
              <a:spcBef>
                <a:spcPts val="0"/>
              </a:spcBef>
              <a:spcAft>
                <a:spcPts val="0"/>
              </a:spcAft>
              <a:buClr>
                <a:schemeClr val="lt1"/>
              </a:buClr>
              <a:buSzPct val="148484"/>
              <a:buFont typeface="Garamond"/>
              <a:buNone/>
            </a:pPr>
            <a:r>
              <a:rPr lang="en" sz="3300">
                <a:solidFill>
                  <a:schemeClr val="lt1"/>
                </a:solidFill>
                <a:latin typeface="Garamond"/>
                <a:ea typeface="Garamond"/>
                <a:cs typeface="Garamond"/>
                <a:sym typeface="Garamond"/>
              </a:rPr>
              <a:t>Risk Analysis &amp; Mitigation Plan</a:t>
            </a:r>
            <a:endParaRPr sz="3300">
              <a:solidFill>
                <a:schemeClr val="lt1"/>
              </a:solidFill>
              <a:latin typeface="Garamond"/>
              <a:ea typeface="Garamond"/>
              <a:cs typeface="Garamond"/>
              <a:sym typeface="Garamond"/>
            </a:endParaRPr>
          </a:p>
        </p:txBody>
      </p:sp>
      <p:graphicFrame>
        <p:nvGraphicFramePr>
          <p:cNvPr id="321" name="Google Shape;321;p51"/>
          <p:cNvGraphicFramePr/>
          <p:nvPr/>
        </p:nvGraphicFramePr>
        <p:xfrm>
          <a:off x="304800" y="914400"/>
          <a:ext cx="8610600" cy="3467120"/>
        </p:xfrm>
        <a:graphic>
          <a:graphicData uri="http://schemas.openxmlformats.org/drawingml/2006/table">
            <a:tbl>
              <a:tblPr>
                <a:noFill/>
                <a:tableStyleId>{FB088F9E-4A9D-462F-8A79-2F722510028B}</a:tableStyleId>
              </a:tblPr>
              <a:tblGrid>
                <a:gridCol w="609600"/>
                <a:gridCol w="1219200"/>
                <a:gridCol w="2895600"/>
                <a:gridCol w="3886200"/>
              </a:tblGrid>
              <a:tr h="285750">
                <a:tc>
                  <a:txBody>
                    <a:bodyPr/>
                    <a:lstStyle/>
                    <a:p>
                      <a:pPr marL="0" marR="0" lvl="0" indent="0" algn="ctr" rtl="0">
                        <a:spcBef>
                          <a:spcPts val="0"/>
                        </a:spcBef>
                        <a:spcAft>
                          <a:spcPts val="0"/>
                        </a:spcAft>
                        <a:buNone/>
                      </a:pPr>
                      <a:r>
                        <a:rPr lang="en" b="1">
                          <a:solidFill>
                            <a:schemeClr val="dk1"/>
                          </a:solidFill>
                          <a:latin typeface="Libre Baskerville"/>
                          <a:ea typeface="Libre Baskerville"/>
                          <a:cs typeface="Libre Baskerville"/>
                          <a:sym typeface="Libre Baskerville"/>
                        </a:rPr>
                        <a:t>S. No.</a:t>
                      </a:r>
                      <a:endParaRPr b="1">
                        <a:solidFill>
                          <a:schemeClr val="dk1"/>
                        </a:solidFill>
                        <a:latin typeface="Libre Baskerville"/>
                        <a:ea typeface="Libre Baskerville"/>
                        <a:cs typeface="Libre Baskerville"/>
                        <a:sym typeface="Libre Baskerville"/>
                      </a:endParaRPr>
                    </a:p>
                  </a:txBody>
                  <a:tcPr marL="91450" marR="91450" marT="34300" marB="343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spcBef>
                          <a:spcPts val="0"/>
                        </a:spcBef>
                        <a:spcAft>
                          <a:spcPts val="0"/>
                        </a:spcAft>
                        <a:buNone/>
                      </a:pPr>
                      <a:r>
                        <a:rPr lang="en" b="1">
                          <a:solidFill>
                            <a:schemeClr val="dk1"/>
                          </a:solidFill>
                          <a:latin typeface="Libre Baskerville"/>
                          <a:ea typeface="Libre Baskerville"/>
                          <a:cs typeface="Libre Baskerville"/>
                          <a:sym typeface="Libre Baskerville"/>
                        </a:rPr>
                        <a:t>Risks</a:t>
                      </a:r>
                      <a:endParaRPr b="1">
                        <a:solidFill>
                          <a:schemeClr val="dk1"/>
                        </a:solidFill>
                        <a:latin typeface="Libre Baskerville"/>
                        <a:ea typeface="Libre Baskerville"/>
                        <a:cs typeface="Libre Baskerville"/>
                        <a:sym typeface="Libre Baskerville"/>
                      </a:endParaRPr>
                    </a:p>
                  </a:txBody>
                  <a:tcPr marL="91450" marR="91450" marT="34300" marB="343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spcBef>
                          <a:spcPts val="0"/>
                        </a:spcBef>
                        <a:spcAft>
                          <a:spcPts val="0"/>
                        </a:spcAft>
                        <a:buNone/>
                      </a:pPr>
                      <a:r>
                        <a:rPr lang="en" b="1">
                          <a:solidFill>
                            <a:schemeClr val="dk1"/>
                          </a:solidFill>
                          <a:latin typeface="Libre Baskerville"/>
                          <a:ea typeface="Libre Baskerville"/>
                          <a:cs typeface="Libre Baskerville"/>
                          <a:sym typeface="Libre Baskerville"/>
                        </a:rPr>
                        <a:t>Details</a:t>
                      </a:r>
                      <a:endParaRPr b="1">
                        <a:solidFill>
                          <a:schemeClr val="dk1"/>
                        </a:solidFill>
                        <a:latin typeface="Libre Baskerville"/>
                        <a:ea typeface="Libre Baskerville"/>
                        <a:cs typeface="Libre Baskerville"/>
                        <a:sym typeface="Libre Baskerville"/>
                      </a:endParaRPr>
                    </a:p>
                  </a:txBody>
                  <a:tcPr marL="91450" marR="91450" marT="34300" marB="343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spcBef>
                          <a:spcPts val="0"/>
                        </a:spcBef>
                        <a:spcAft>
                          <a:spcPts val="0"/>
                        </a:spcAft>
                        <a:buNone/>
                      </a:pPr>
                      <a:r>
                        <a:rPr lang="en" b="1">
                          <a:solidFill>
                            <a:schemeClr val="dk1"/>
                          </a:solidFill>
                          <a:latin typeface="Libre Baskerville"/>
                          <a:ea typeface="Libre Baskerville"/>
                          <a:cs typeface="Libre Baskerville"/>
                          <a:sym typeface="Libre Baskerville"/>
                        </a:rPr>
                        <a:t>Strategies/Plan</a:t>
                      </a:r>
                      <a:endParaRPr b="1">
                        <a:solidFill>
                          <a:schemeClr val="dk1"/>
                        </a:solidFill>
                        <a:latin typeface="Libre Baskerville"/>
                        <a:ea typeface="Libre Baskerville"/>
                        <a:cs typeface="Libre Baskerville"/>
                        <a:sym typeface="Libre Baskerville"/>
                      </a:endParaRPr>
                    </a:p>
                  </a:txBody>
                  <a:tcPr marL="91450" marR="91450" marT="34300" marB="343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285750">
                <a:tc>
                  <a:txBody>
                    <a:bodyPr/>
                    <a:lstStyle/>
                    <a:p>
                      <a:pPr marL="0" marR="0" lvl="0" indent="0" algn="ctr" rtl="0">
                        <a:spcBef>
                          <a:spcPts val="0"/>
                        </a:spcBef>
                        <a:spcAft>
                          <a:spcPts val="0"/>
                        </a:spcAft>
                        <a:buNone/>
                      </a:pPr>
                      <a:r>
                        <a:rPr lang="en" sz="1300">
                          <a:solidFill>
                            <a:schemeClr val="dk1"/>
                          </a:solidFill>
                        </a:rPr>
                        <a:t>9.</a:t>
                      </a:r>
                      <a:endParaRPr sz="1300">
                        <a:solidFill>
                          <a:schemeClr val="dk1"/>
                        </a:solidFill>
                      </a:endParaRPr>
                    </a:p>
                  </a:txBody>
                  <a:tcPr marL="91450" marR="91450" marT="34300" marB="343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300">
                          <a:solidFill>
                            <a:schemeClr val="dk1"/>
                          </a:solidFill>
                          <a:latin typeface="Libre Baskerville"/>
                          <a:ea typeface="Libre Baskerville"/>
                          <a:cs typeface="Libre Baskerville"/>
                          <a:sym typeface="Libre Baskerville"/>
                        </a:rPr>
                        <a:t>Supply chain disruption</a:t>
                      </a:r>
                      <a:endParaRPr sz="1300"/>
                    </a:p>
                  </a:txBody>
                  <a:tcPr marL="68575" marR="68575"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82550" algn="l" rtl="0">
                        <a:lnSpc>
                          <a:spcPct val="100000"/>
                        </a:lnSpc>
                        <a:spcBef>
                          <a:spcPts val="0"/>
                        </a:spcBef>
                        <a:spcAft>
                          <a:spcPts val="0"/>
                        </a:spcAft>
                        <a:buClr>
                          <a:schemeClr val="dk1"/>
                        </a:buClr>
                        <a:buSzPts val="1300"/>
                        <a:buFont typeface="Arial"/>
                        <a:buChar char="•"/>
                      </a:pPr>
                      <a:r>
                        <a:rPr lang="en" sz="1300">
                          <a:solidFill>
                            <a:schemeClr val="dk1"/>
                          </a:solidFill>
                          <a:latin typeface="Libre Baskerville"/>
                          <a:ea typeface="Libre Baskerville"/>
                          <a:cs typeface="Libre Baskerville"/>
                          <a:sym typeface="Libre Baskerville"/>
                        </a:rPr>
                        <a:t> Natural disasters, pandemics and conflicts may disrupt supply chain causing produce to wastage</a:t>
                      </a:r>
                      <a:endParaRPr sz="1300">
                        <a:solidFill>
                          <a:schemeClr val="dk1"/>
                        </a:solidFill>
                        <a:latin typeface="Libre Baskerville"/>
                        <a:ea typeface="Libre Baskerville"/>
                        <a:cs typeface="Libre Baskerville"/>
                        <a:sym typeface="Libre Baskerville"/>
                      </a:endParaRPr>
                    </a:p>
                  </a:txBody>
                  <a:tcPr marL="68575" marR="68575"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82550" algn="l" rtl="0">
                        <a:lnSpc>
                          <a:spcPct val="100000"/>
                        </a:lnSpc>
                        <a:spcBef>
                          <a:spcPts val="0"/>
                        </a:spcBef>
                        <a:spcAft>
                          <a:spcPts val="0"/>
                        </a:spcAft>
                        <a:buClr>
                          <a:schemeClr val="dk1"/>
                        </a:buClr>
                        <a:buSzPts val="1300"/>
                        <a:buFont typeface="Arial"/>
                        <a:buChar char="•"/>
                      </a:pPr>
                      <a:r>
                        <a:rPr lang="en" sz="1300">
                          <a:solidFill>
                            <a:schemeClr val="dk1"/>
                          </a:solidFill>
                          <a:latin typeface="Libre Baskerville"/>
                          <a:ea typeface="Libre Baskerville"/>
                          <a:cs typeface="Libre Baskerville"/>
                          <a:sym typeface="Libre Baskerville"/>
                        </a:rPr>
                        <a:t> Maintain relationships with storage and warehouses to preserve perishable goods</a:t>
                      </a:r>
                      <a:endParaRPr sz="1300"/>
                    </a:p>
                    <a:p>
                      <a:pPr marL="0" marR="0" lvl="0" indent="-82550" algn="l" rtl="0">
                        <a:lnSpc>
                          <a:spcPct val="100000"/>
                        </a:lnSpc>
                        <a:spcBef>
                          <a:spcPts val="0"/>
                        </a:spcBef>
                        <a:spcAft>
                          <a:spcPts val="0"/>
                        </a:spcAft>
                        <a:buClr>
                          <a:schemeClr val="dk1"/>
                        </a:buClr>
                        <a:buSzPts val="1300"/>
                        <a:buFont typeface="Arial"/>
                        <a:buChar char="•"/>
                      </a:pPr>
                      <a:r>
                        <a:rPr lang="en" sz="1300">
                          <a:solidFill>
                            <a:schemeClr val="dk1"/>
                          </a:solidFill>
                          <a:latin typeface="Libre Baskerville"/>
                          <a:ea typeface="Libre Baskerville"/>
                          <a:cs typeface="Libre Baskerville"/>
                          <a:sym typeface="Libre Baskerville"/>
                        </a:rPr>
                        <a:t> Develop business relationships with larger and diverse network to escape the effects of disruptions</a:t>
                      </a:r>
                      <a:endParaRPr sz="1300"/>
                    </a:p>
                  </a:txBody>
                  <a:tcPr marL="68575" marR="68575"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851525">
                <a:tc>
                  <a:txBody>
                    <a:bodyPr/>
                    <a:lstStyle/>
                    <a:p>
                      <a:pPr marL="0" marR="0" lvl="0" indent="0" algn="ctr" rtl="0">
                        <a:lnSpc>
                          <a:spcPct val="115000"/>
                        </a:lnSpc>
                        <a:spcBef>
                          <a:spcPts val="0"/>
                        </a:spcBef>
                        <a:spcAft>
                          <a:spcPts val="0"/>
                        </a:spcAft>
                        <a:buClr>
                          <a:schemeClr val="dk1"/>
                        </a:buClr>
                        <a:buSzPts val="1400"/>
                        <a:buFont typeface="Arial"/>
                        <a:buNone/>
                      </a:pPr>
                      <a:r>
                        <a:rPr lang="en" sz="1300">
                          <a:solidFill>
                            <a:schemeClr val="dk1"/>
                          </a:solidFill>
                          <a:latin typeface="Libre Baskerville"/>
                          <a:ea typeface="Libre Baskerville"/>
                          <a:cs typeface="Libre Baskerville"/>
                          <a:sym typeface="Libre Baskerville"/>
                        </a:rPr>
                        <a:t>10.</a:t>
                      </a:r>
                      <a:endParaRPr sz="1300"/>
                    </a:p>
                  </a:txBody>
                  <a:tcPr marL="68575" marR="68575"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400"/>
                        <a:buFont typeface="Arial"/>
                        <a:buNone/>
                      </a:pPr>
                      <a:r>
                        <a:rPr lang="en" sz="1300">
                          <a:solidFill>
                            <a:schemeClr val="dk1"/>
                          </a:solidFill>
                          <a:latin typeface="Libre Baskerville"/>
                          <a:ea typeface="Libre Baskerville"/>
                          <a:cs typeface="Libre Baskerville"/>
                          <a:sym typeface="Libre Baskerville"/>
                        </a:rPr>
                        <a:t>Market price fluctuation</a:t>
                      </a:r>
                      <a:endParaRPr sz="1300"/>
                    </a:p>
                  </a:txBody>
                  <a:tcPr marL="68575" marR="68575"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82550" algn="l" rtl="0">
                        <a:lnSpc>
                          <a:spcPct val="100000"/>
                        </a:lnSpc>
                        <a:spcBef>
                          <a:spcPts val="0"/>
                        </a:spcBef>
                        <a:spcAft>
                          <a:spcPts val="0"/>
                        </a:spcAft>
                        <a:buClr>
                          <a:schemeClr val="dk1"/>
                        </a:buClr>
                        <a:buSzPts val="1300"/>
                        <a:buFont typeface="Arial"/>
                        <a:buChar char="•"/>
                      </a:pPr>
                      <a:r>
                        <a:rPr lang="en" sz="1300">
                          <a:solidFill>
                            <a:schemeClr val="dk1"/>
                          </a:solidFill>
                          <a:latin typeface="Libre Baskerville"/>
                          <a:ea typeface="Libre Baskerville"/>
                          <a:cs typeface="Libre Baskerville"/>
                          <a:sym typeface="Libre Baskerville"/>
                        </a:rPr>
                        <a:t> Price volatility is rampant in Nepali market with prices reaching highs and lows, sudden changes in aggregate demand due to supply disruptions to oversupply and cheap imports</a:t>
                      </a:r>
                      <a:endParaRPr sz="1300"/>
                    </a:p>
                  </a:txBody>
                  <a:tcPr marL="68575" marR="68575"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82550" algn="l" rtl="0">
                        <a:lnSpc>
                          <a:spcPct val="100000"/>
                        </a:lnSpc>
                        <a:spcBef>
                          <a:spcPts val="0"/>
                        </a:spcBef>
                        <a:spcAft>
                          <a:spcPts val="0"/>
                        </a:spcAft>
                        <a:buClr>
                          <a:schemeClr val="dk1"/>
                        </a:buClr>
                        <a:buSzPts val="1300"/>
                        <a:buFont typeface="Arial"/>
                        <a:buChar char="•"/>
                      </a:pPr>
                      <a:r>
                        <a:rPr lang="en" sz="1300">
                          <a:solidFill>
                            <a:schemeClr val="dk1"/>
                          </a:solidFill>
                          <a:latin typeface="Libre Baskerville"/>
                          <a:ea typeface="Libre Baskerville"/>
                          <a:cs typeface="Libre Baskerville"/>
                          <a:sym typeface="Libre Baskerville"/>
                        </a:rPr>
                        <a:t> Constantly monitor markets and price movements and take timely decisions</a:t>
                      </a:r>
                      <a:endParaRPr sz="1300"/>
                    </a:p>
                    <a:p>
                      <a:pPr marL="0" marR="0" lvl="0" indent="-82550" algn="l" rtl="0">
                        <a:lnSpc>
                          <a:spcPct val="100000"/>
                        </a:lnSpc>
                        <a:spcBef>
                          <a:spcPts val="0"/>
                        </a:spcBef>
                        <a:spcAft>
                          <a:spcPts val="0"/>
                        </a:spcAft>
                        <a:buClr>
                          <a:schemeClr val="dk1"/>
                        </a:buClr>
                        <a:buSzPts val="1300"/>
                        <a:buFont typeface="Arial"/>
                        <a:buChar char="•"/>
                      </a:pPr>
                      <a:r>
                        <a:rPr lang="en" sz="1300">
                          <a:solidFill>
                            <a:schemeClr val="dk1"/>
                          </a:solidFill>
                          <a:latin typeface="Libre Baskerville"/>
                          <a:ea typeface="Libre Baskerville"/>
                          <a:cs typeface="Libre Baskerville"/>
                          <a:sym typeface="Libre Baskerville"/>
                        </a:rPr>
                        <a:t> Create product brand</a:t>
                      </a:r>
                      <a:endParaRPr sz="1300"/>
                    </a:p>
                    <a:p>
                      <a:pPr marL="0" marR="0" lvl="0" indent="-82550" algn="l" rtl="0">
                        <a:lnSpc>
                          <a:spcPct val="100000"/>
                        </a:lnSpc>
                        <a:spcBef>
                          <a:spcPts val="0"/>
                        </a:spcBef>
                        <a:spcAft>
                          <a:spcPts val="0"/>
                        </a:spcAft>
                        <a:buClr>
                          <a:schemeClr val="dk1"/>
                        </a:buClr>
                        <a:buSzPts val="1300"/>
                        <a:buFont typeface="Arial"/>
                        <a:buChar char="•"/>
                      </a:pPr>
                      <a:r>
                        <a:rPr lang="en" sz="1300">
                          <a:solidFill>
                            <a:schemeClr val="dk1"/>
                          </a:solidFill>
                          <a:latin typeface="Libre Baskerville"/>
                          <a:ea typeface="Libre Baskerville"/>
                          <a:cs typeface="Libre Baskerville"/>
                          <a:sym typeface="Libre Baskerville"/>
                        </a:rPr>
                        <a:t> Lower production and distribution costs;</a:t>
                      </a:r>
                      <a:endParaRPr sz="1300"/>
                    </a:p>
                    <a:p>
                      <a:pPr marL="0" marR="0" lvl="0" indent="-82550" algn="l" rtl="0">
                        <a:lnSpc>
                          <a:spcPct val="100000"/>
                        </a:lnSpc>
                        <a:spcBef>
                          <a:spcPts val="0"/>
                        </a:spcBef>
                        <a:spcAft>
                          <a:spcPts val="0"/>
                        </a:spcAft>
                        <a:buClr>
                          <a:schemeClr val="dk1"/>
                        </a:buClr>
                        <a:buSzPts val="1300"/>
                        <a:buFont typeface="Arial"/>
                        <a:buChar char="•"/>
                      </a:pPr>
                      <a:r>
                        <a:rPr lang="en" sz="1300">
                          <a:solidFill>
                            <a:schemeClr val="dk1"/>
                          </a:solidFill>
                          <a:latin typeface="Libre Baskerville"/>
                          <a:ea typeface="Libre Baskerville"/>
                          <a:cs typeface="Libre Baskerville"/>
                          <a:sym typeface="Libre Baskerville"/>
                        </a:rPr>
                        <a:t> Maintain quality storage to preserve goods</a:t>
                      </a:r>
                      <a:endParaRPr sz="1300"/>
                    </a:p>
                    <a:p>
                      <a:pPr marL="0" marR="0" lvl="0" indent="-82550" algn="l" rtl="0">
                        <a:lnSpc>
                          <a:spcPct val="100000"/>
                        </a:lnSpc>
                        <a:spcBef>
                          <a:spcPts val="0"/>
                        </a:spcBef>
                        <a:spcAft>
                          <a:spcPts val="0"/>
                        </a:spcAft>
                        <a:buClr>
                          <a:schemeClr val="dk1"/>
                        </a:buClr>
                        <a:buSzPts val="1300"/>
                        <a:buFont typeface="Arial"/>
                        <a:buChar char="•"/>
                      </a:pPr>
                      <a:r>
                        <a:rPr lang="en" sz="1300">
                          <a:solidFill>
                            <a:schemeClr val="dk1"/>
                          </a:solidFill>
                          <a:latin typeface="Libre Baskerville"/>
                          <a:ea typeface="Libre Baskerville"/>
                          <a:cs typeface="Libre Baskerville"/>
                          <a:sym typeface="Libre Baskerville"/>
                        </a:rPr>
                        <a:t> Use minimum price guarantees/reference price facility set by government</a:t>
                      </a:r>
                      <a:endParaRPr sz="1300"/>
                    </a:p>
                    <a:p>
                      <a:pPr marL="0" marR="0" lvl="0" indent="-82550" algn="l" rtl="0">
                        <a:lnSpc>
                          <a:spcPct val="100000"/>
                        </a:lnSpc>
                        <a:spcBef>
                          <a:spcPts val="0"/>
                        </a:spcBef>
                        <a:spcAft>
                          <a:spcPts val="0"/>
                        </a:spcAft>
                        <a:buClr>
                          <a:schemeClr val="dk1"/>
                        </a:buClr>
                        <a:buSzPts val="1300"/>
                        <a:buFont typeface="Arial"/>
                        <a:buChar char="•"/>
                      </a:pPr>
                      <a:r>
                        <a:rPr lang="en" sz="1300">
                          <a:solidFill>
                            <a:schemeClr val="dk1"/>
                          </a:solidFill>
                          <a:latin typeface="Libre Baskerville"/>
                          <a:ea typeface="Libre Baskerville"/>
                          <a:cs typeface="Libre Baskerville"/>
                          <a:sym typeface="Libre Baskerville"/>
                        </a:rPr>
                        <a:t> Diversification and rotation of crops to meet market demands</a:t>
                      </a:r>
                      <a:endParaRPr sz="1300"/>
                    </a:p>
                    <a:p>
                      <a:pPr marL="0" marR="0" lvl="0" indent="-82550" algn="l" rtl="0">
                        <a:lnSpc>
                          <a:spcPct val="100000"/>
                        </a:lnSpc>
                        <a:spcBef>
                          <a:spcPts val="0"/>
                        </a:spcBef>
                        <a:spcAft>
                          <a:spcPts val="0"/>
                        </a:spcAft>
                        <a:buClr>
                          <a:schemeClr val="dk1"/>
                        </a:buClr>
                        <a:buSzPts val="1300"/>
                        <a:buFont typeface="Arial"/>
                        <a:buChar char="•"/>
                      </a:pPr>
                      <a:r>
                        <a:rPr lang="en" sz="1300">
                          <a:solidFill>
                            <a:schemeClr val="dk1"/>
                          </a:solidFill>
                          <a:latin typeface="Libre Baskerville"/>
                          <a:ea typeface="Libre Baskerville"/>
                          <a:cs typeface="Libre Baskerville"/>
                          <a:sym typeface="Libre Baskerville"/>
                        </a:rPr>
                        <a:t> Explore export opportunities</a:t>
                      </a:r>
                      <a:endParaRPr sz="1300"/>
                    </a:p>
                  </a:txBody>
                  <a:tcPr marL="68575" marR="68575"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bl>
          </a:graphicData>
        </a:graphic>
      </p:graphicFrame>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325"/>
        <p:cNvGrpSpPr/>
        <p:nvPr/>
      </p:nvGrpSpPr>
      <p:grpSpPr>
        <a:xfrm>
          <a:off x="0" y="0"/>
          <a:ext cx="0" cy="0"/>
          <a:chOff x="0" y="0"/>
          <a:chExt cx="0" cy="0"/>
        </a:xfrm>
      </p:grpSpPr>
      <p:sp>
        <p:nvSpPr>
          <p:cNvPr id="326" name="Google Shape;326;p52"/>
          <p:cNvSpPr txBox="1">
            <a:spLocks noGrp="1"/>
          </p:cNvSpPr>
          <p:nvPr>
            <p:ph type="title"/>
          </p:nvPr>
        </p:nvSpPr>
        <p:spPr>
          <a:xfrm>
            <a:off x="0" y="2044550"/>
            <a:ext cx="9144000" cy="755700"/>
          </a:xfrm>
          <a:prstGeom prst="rect">
            <a:avLst/>
          </a:prstGeom>
          <a:solidFill>
            <a:schemeClr val="accent5"/>
          </a:solidFill>
          <a:ln>
            <a:noFill/>
          </a:ln>
        </p:spPr>
        <p:txBody>
          <a:bodyPr spcFirstLastPara="1" wrap="square" lIns="91425" tIns="45700" rIns="91425" bIns="91425" anchor="b" anchorCtr="0">
            <a:normAutofit fontScale="90000"/>
          </a:bodyPr>
          <a:lstStyle/>
          <a:p>
            <a:pPr marL="0" lvl="0" indent="0" algn="ctr" rtl="0">
              <a:spcBef>
                <a:spcPts val="0"/>
              </a:spcBef>
              <a:spcAft>
                <a:spcPts val="0"/>
              </a:spcAft>
              <a:buClr>
                <a:schemeClr val="lt1"/>
              </a:buClr>
              <a:buSzPct val="100000"/>
              <a:buFont typeface="Garamond"/>
              <a:buNone/>
            </a:pPr>
            <a:r>
              <a:rPr lang="en" sz="4900">
                <a:solidFill>
                  <a:schemeClr val="lt1"/>
                </a:solidFill>
                <a:latin typeface="Garamond"/>
                <a:ea typeface="Garamond"/>
                <a:cs typeface="Garamond"/>
                <a:sym typeface="Garamond"/>
              </a:rPr>
              <a:t>	</a:t>
            </a:r>
            <a:br>
              <a:rPr lang="en" sz="4900">
                <a:solidFill>
                  <a:schemeClr val="lt1"/>
                </a:solidFill>
                <a:latin typeface="Garamond"/>
                <a:ea typeface="Garamond"/>
                <a:cs typeface="Garamond"/>
                <a:sym typeface="Garamond"/>
              </a:rPr>
            </a:br>
            <a:r>
              <a:rPr lang="en" sz="4900">
                <a:solidFill>
                  <a:schemeClr val="lt1"/>
                </a:solidFill>
                <a:latin typeface="Garamond"/>
                <a:ea typeface="Garamond"/>
                <a:cs typeface="Garamond"/>
                <a:sym typeface="Garamond"/>
              </a:rPr>
              <a:t>Key Personnel</a:t>
            </a:r>
            <a:r>
              <a:rPr lang="en" sz="4900"/>
              <a:t>	</a:t>
            </a:r>
            <a:endParaRPr sz="49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Google Shape;79;p17"/>
          <p:cNvSpPr txBox="1">
            <a:spLocks noGrp="1"/>
          </p:cNvSpPr>
          <p:nvPr>
            <p:ph type="title"/>
          </p:nvPr>
        </p:nvSpPr>
        <p:spPr>
          <a:xfrm>
            <a:off x="304800" y="114300"/>
            <a:ext cx="8610600" cy="571500"/>
          </a:xfrm>
          <a:prstGeom prst="rect">
            <a:avLst/>
          </a:prstGeom>
          <a:solidFill>
            <a:srgbClr val="C00000"/>
          </a:solidFill>
          <a:ln>
            <a:noFill/>
          </a:ln>
        </p:spPr>
        <p:txBody>
          <a:bodyPr spcFirstLastPara="1" wrap="square" lIns="91425" tIns="45700" rIns="91425" bIns="91425" anchor="b" anchorCtr="0">
            <a:normAutofit fontScale="90000"/>
          </a:bodyPr>
          <a:lstStyle/>
          <a:p>
            <a:pPr marL="0" lvl="0" indent="0" algn="l" rtl="0">
              <a:spcBef>
                <a:spcPts val="0"/>
              </a:spcBef>
              <a:spcAft>
                <a:spcPts val="0"/>
              </a:spcAft>
              <a:buClr>
                <a:schemeClr val="lt1"/>
              </a:buClr>
              <a:buSzPct val="100000"/>
              <a:buFont typeface="Garamond"/>
              <a:buNone/>
            </a:pPr>
            <a:r>
              <a:rPr lang="en" sz="4900">
                <a:solidFill>
                  <a:schemeClr val="lt1"/>
                </a:solidFill>
                <a:latin typeface="Garamond"/>
                <a:ea typeface="Garamond"/>
                <a:cs typeface="Garamond"/>
                <a:sym typeface="Garamond"/>
              </a:rPr>
              <a:t>Company Introduction</a:t>
            </a:r>
            <a:r>
              <a:rPr lang="en"/>
              <a:t>	</a:t>
            </a:r>
            <a:endParaRPr/>
          </a:p>
        </p:txBody>
      </p:sp>
      <p:sp>
        <p:nvSpPr>
          <p:cNvPr id="80" name="Google Shape;80;p17"/>
          <p:cNvSpPr txBox="1">
            <a:spLocks noGrp="1"/>
          </p:cNvSpPr>
          <p:nvPr>
            <p:ph type="body" idx="1"/>
          </p:nvPr>
        </p:nvSpPr>
        <p:spPr>
          <a:xfrm>
            <a:off x="304800" y="857250"/>
            <a:ext cx="8610600" cy="4114800"/>
          </a:xfrm>
          <a:prstGeom prst="rect">
            <a:avLst/>
          </a:prstGeom>
          <a:solidFill>
            <a:schemeClr val="lt1"/>
          </a:solidFill>
          <a:ln w="12700" cap="flat" cmpd="sng">
            <a:solidFill>
              <a:schemeClr val="accent2"/>
            </a:solidFill>
            <a:prstDash val="solid"/>
            <a:round/>
            <a:headEnd type="none" w="sm" len="sm"/>
            <a:tailEnd type="none" w="sm" len="sm"/>
          </a:ln>
        </p:spPr>
        <p:txBody>
          <a:bodyPr spcFirstLastPara="1" wrap="square" lIns="91425" tIns="45700" rIns="91425" bIns="45700" anchor="t" anchorCtr="0">
            <a:noAutofit/>
          </a:bodyPr>
          <a:lstStyle/>
          <a:p>
            <a:pPr marL="274320" lvl="0" indent="-274320" algn="l" rtl="0">
              <a:spcBef>
                <a:spcPts val="0"/>
              </a:spcBef>
              <a:spcAft>
                <a:spcPts val="0"/>
              </a:spcAft>
              <a:buSzPts val="3485"/>
              <a:buNone/>
            </a:pPr>
            <a:r>
              <a:rPr lang="en" sz="1000" b="1" u="sng">
                <a:solidFill>
                  <a:schemeClr val="dk1"/>
                </a:solidFill>
                <a:latin typeface="Libre Baskerville"/>
                <a:ea typeface="Libre Baskerville"/>
                <a:cs typeface="Libre Baskerville"/>
                <a:sym typeface="Libre Baskerville"/>
              </a:rPr>
              <a:t>Company Address</a:t>
            </a:r>
            <a:endParaRPr sz="1000" u="sng"/>
          </a:p>
          <a:p>
            <a:pPr marL="274320" lvl="0" indent="-274320" algn="l" rtl="0">
              <a:spcBef>
                <a:spcPts val="580"/>
              </a:spcBef>
              <a:spcAft>
                <a:spcPts val="0"/>
              </a:spcAft>
              <a:buSzPts val="3230"/>
              <a:buNone/>
            </a:pPr>
            <a:r>
              <a:rPr lang="en" sz="1000" b="1">
                <a:solidFill>
                  <a:schemeClr val="dk1"/>
                </a:solidFill>
                <a:latin typeface="Libre Baskerville"/>
                <a:ea typeface="Libre Baskerville"/>
                <a:cs typeface="Libre Baskerville"/>
                <a:sym typeface="Libre Baskerville"/>
              </a:rPr>
              <a:t>Province			: 	xxx xxx</a:t>
            </a:r>
            <a:endParaRPr sz="1000"/>
          </a:p>
          <a:p>
            <a:pPr marL="274320" lvl="0" indent="-274320" algn="l" rtl="0">
              <a:spcBef>
                <a:spcPts val="580"/>
              </a:spcBef>
              <a:spcAft>
                <a:spcPts val="0"/>
              </a:spcAft>
              <a:buSzPts val="3230"/>
              <a:buNone/>
            </a:pPr>
            <a:r>
              <a:rPr lang="en" sz="1000" b="1">
                <a:solidFill>
                  <a:schemeClr val="dk1"/>
                </a:solidFill>
                <a:latin typeface="Libre Baskerville"/>
                <a:ea typeface="Libre Baskerville"/>
                <a:cs typeface="Libre Baskerville"/>
                <a:sym typeface="Libre Baskerville"/>
              </a:rPr>
              <a:t>District			: 	xxx xxx</a:t>
            </a:r>
            <a:endParaRPr sz="1000"/>
          </a:p>
          <a:p>
            <a:pPr marL="274320" lvl="0" indent="-274320" algn="l" rtl="0">
              <a:spcBef>
                <a:spcPts val="580"/>
              </a:spcBef>
              <a:spcAft>
                <a:spcPts val="0"/>
              </a:spcAft>
              <a:buSzPts val="3230"/>
              <a:buNone/>
            </a:pPr>
            <a:r>
              <a:rPr lang="en" sz="1000" b="1">
                <a:solidFill>
                  <a:schemeClr val="dk1"/>
                </a:solidFill>
                <a:latin typeface="Libre Baskerville"/>
                <a:ea typeface="Libre Baskerville"/>
                <a:cs typeface="Libre Baskerville"/>
                <a:sym typeface="Libre Baskerville"/>
              </a:rPr>
              <a:t>Local level			: 	 xxx xxx</a:t>
            </a:r>
            <a:endParaRPr sz="1000"/>
          </a:p>
          <a:p>
            <a:pPr marL="274320" lvl="0" indent="-274320" algn="l" rtl="0">
              <a:spcBef>
                <a:spcPts val="580"/>
              </a:spcBef>
              <a:spcAft>
                <a:spcPts val="0"/>
              </a:spcAft>
              <a:buSzPts val="3230"/>
              <a:buNone/>
            </a:pPr>
            <a:r>
              <a:rPr lang="en" sz="1000" b="1">
                <a:solidFill>
                  <a:schemeClr val="dk1"/>
                </a:solidFill>
                <a:latin typeface="Libre Baskerville"/>
                <a:ea typeface="Libre Baskerville"/>
                <a:cs typeface="Libre Baskerville"/>
                <a:sym typeface="Libre Baskerville"/>
              </a:rPr>
              <a:t>Email				:	 xxx xxx</a:t>
            </a:r>
            <a:endParaRPr sz="1000" u="sng">
              <a:solidFill>
                <a:srgbClr val="262626"/>
              </a:solidFill>
            </a:endParaRPr>
          </a:p>
          <a:p>
            <a:pPr marL="274320" lvl="0" indent="-274320" algn="l" rtl="0">
              <a:spcBef>
                <a:spcPts val="580"/>
              </a:spcBef>
              <a:spcAft>
                <a:spcPts val="0"/>
              </a:spcAft>
              <a:buSzPts val="3230"/>
              <a:buNone/>
            </a:pPr>
            <a:r>
              <a:rPr lang="en" sz="1000" b="1">
                <a:solidFill>
                  <a:schemeClr val="dk1"/>
                </a:solidFill>
                <a:latin typeface="Libre Baskerville"/>
                <a:ea typeface="Libre Baskerville"/>
                <a:cs typeface="Libre Baskerville"/>
                <a:sym typeface="Libre Baskerville"/>
              </a:rPr>
              <a:t>Contact			:	 xxx xxx</a:t>
            </a:r>
            <a:endParaRPr sz="1000"/>
          </a:p>
          <a:p>
            <a:pPr marL="274320" lvl="0" indent="-274320" algn="l" rtl="0">
              <a:spcBef>
                <a:spcPts val="580"/>
              </a:spcBef>
              <a:spcAft>
                <a:spcPts val="0"/>
              </a:spcAft>
              <a:buSzPts val="2720"/>
              <a:buNone/>
            </a:pPr>
            <a:endParaRPr sz="1000"/>
          </a:p>
          <a:p>
            <a:pPr marL="274320" lvl="0" indent="-274320" algn="l" rtl="0">
              <a:spcBef>
                <a:spcPts val="580"/>
              </a:spcBef>
              <a:spcAft>
                <a:spcPts val="0"/>
              </a:spcAft>
              <a:buSzPts val="3485"/>
              <a:buNone/>
            </a:pPr>
            <a:r>
              <a:rPr lang="en" sz="1000" b="1" u="sng">
                <a:solidFill>
                  <a:schemeClr val="dk1"/>
                </a:solidFill>
                <a:latin typeface="Libre Baskerville"/>
                <a:ea typeface="Libre Baskerville"/>
                <a:cs typeface="Libre Baskerville"/>
                <a:sym typeface="Libre Baskerville"/>
              </a:rPr>
              <a:t>Project Site</a:t>
            </a:r>
            <a:endParaRPr sz="1000" u="sng"/>
          </a:p>
          <a:p>
            <a:pPr marL="274320" lvl="0" indent="-274320" algn="l" rtl="0">
              <a:spcBef>
                <a:spcPts val="580"/>
              </a:spcBef>
              <a:spcAft>
                <a:spcPts val="0"/>
              </a:spcAft>
              <a:buSzPts val="3230"/>
              <a:buNone/>
            </a:pPr>
            <a:r>
              <a:rPr lang="en" sz="1000" b="1">
                <a:solidFill>
                  <a:schemeClr val="dk1"/>
                </a:solidFill>
                <a:latin typeface="Libre Baskerville"/>
                <a:ea typeface="Libre Baskerville"/>
                <a:cs typeface="Libre Baskerville"/>
                <a:sym typeface="Libre Baskerville"/>
              </a:rPr>
              <a:t>Farm Area Ownership	:	 xxx xxx</a:t>
            </a:r>
            <a:endParaRPr sz="1000"/>
          </a:p>
          <a:p>
            <a:pPr marL="274320" lvl="0" indent="-274320" algn="l" rtl="0">
              <a:spcBef>
                <a:spcPts val="580"/>
              </a:spcBef>
              <a:spcAft>
                <a:spcPts val="0"/>
              </a:spcAft>
              <a:buSzPts val="3230"/>
              <a:buNone/>
            </a:pPr>
            <a:r>
              <a:rPr lang="en" sz="1000" b="1">
                <a:solidFill>
                  <a:schemeClr val="dk1"/>
                </a:solidFill>
                <a:latin typeface="Libre Baskerville"/>
                <a:ea typeface="Libre Baskerville"/>
                <a:cs typeface="Libre Baskerville"/>
                <a:sym typeface="Libre Baskerville"/>
              </a:rPr>
              <a:t>Area				:	 xxx xxx</a:t>
            </a:r>
            <a:endParaRPr sz="1000"/>
          </a:p>
          <a:p>
            <a:pPr marL="274320" lvl="0" indent="-274320" algn="l" rtl="0">
              <a:spcBef>
                <a:spcPts val="580"/>
              </a:spcBef>
              <a:spcAft>
                <a:spcPts val="0"/>
              </a:spcAft>
              <a:buSzPts val="3230"/>
              <a:buNone/>
            </a:pPr>
            <a:r>
              <a:rPr lang="en" sz="1000" b="1">
                <a:solidFill>
                  <a:schemeClr val="dk1"/>
                </a:solidFill>
                <a:latin typeface="Libre Baskerville"/>
                <a:ea typeface="Libre Baskerville"/>
                <a:cs typeface="Libre Baskerville"/>
                <a:sym typeface="Libre Baskerville"/>
              </a:rPr>
              <a:t>Province			:	 xxx xxx</a:t>
            </a:r>
            <a:endParaRPr sz="1000"/>
          </a:p>
          <a:p>
            <a:pPr marL="274320" lvl="0" indent="-274320" algn="l" rtl="0">
              <a:spcBef>
                <a:spcPts val="580"/>
              </a:spcBef>
              <a:spcAft>
                <a:spcPts val="0"/>
              </a:spcAft>
              <a:buSzPts val="3230"/>
              <a:buNone/>
            </a:pPr>
            <a:r>
              <a:rPr lang="en" sz="1000" b="1">
                <a:solidFill>
                  <a:schemeClr val="dk1"/>
                </a:solidFill>
                <a:latin typeface="Libre Baskerville"/>
                <a:ea typeface="Libre Baskerville"/>
                <a:cs typeface="Libre Baskerville"/>
                <a:sym typeface="Libre Baskerville"/>
              </a:rPr>
              <a:t>District			: 	 xxx xxx</a:t>
            </a:r>
            <a:endParaRPr sz="1000"/>
          </a:p>
          <a:p>
            <a:pPr marL="274320" lvl="0" indent="-274320" algn="l" rtl="0">
              <a:spcBef>
                <a:spcPts val="580"/>
              </a:spcBef>
              <a:spcAft>
                <a:spcPts val="0"/>
              </a:spcAft>
              <a:buSzPts val="3230"/>
              <a:buNone/>
            </a:pPr>
            <a:r>
              <a:rPr lang="en" sz="1000" b="1">
                <a:solidFill>
                  <a:schemeClr val="dk1"/>
                </a:solidFill>
                <a:latin typeface="Libre Baskerville"/>
                <a:ea typeface="Libre Baskerville"/>
                <a:cs typeface="Libre Baskerville"/>
                <a:sym typeface="Libre Baskerville"/>
              </a:rPr>
              <a:t>Local level			: 	 xxx xxx</a:t>
            </a:r>
            <a:endParaRPr sz="1000"/>
          </a:p>
          <a:p>
            <a:pPr marL="274320" lvl="0" indent="-274320" algn="l" rtl="0">
              <a:spcBef>
                <a:spcPts val="580"/>
              </a:spcBef>
              <a:spcAft>
                <a:spcPts val="0"/>
              </a:spcAft>
              <a:buSzPts val="3230"/>
              <a:buNone/>
            </a:pPr>
            <a:r>
              <a:rPr lang="en" sz="1000" b="1">
                <a:solidFill>
                  <a:schemeClr val="dk1"/>
                </a:solidFill>
                <a:latin typeface="Libre Baskerville"/>
                <a:ea typeface="Libre Baskerville"/>
                <a:cs typeface="Libre Baskerville"/>
                <a:sym typeface="Libre Baskerville"/>
              </a:rPr>
              <a:t>Lease Expiry			:	 xxx xxx</a:t>
            </a:r>
            <a:endParaRPr sz="1000"/>
          </a:p>
          <a:p>
            <a:pPr marL="274320" lvl="0" indent="-274320" algn="l" rtl="0">
              <a:spcBef>
                <a:spcPts val="580"/>
              </a:spcBef>
              <a:spcAft>
                <a:spcPts val="0"/>
              </a:spcAft>
              <a:buSzPts val="2210"/>
              <a:buNone/>
            </a:pPr>
            <a:endParaRPr sz="1000"/>
          </a:p>
          <a:p>
            <a:pPr marL="274320" lvl="0" indent="-274320" algn="ctr" rtl="0">
              <a:spcBef>
                <a:spcPts val="580"/>
              </a:spcBef>
              <a:spcAft>
                <a:spcPts val="1200"/>
              </a:spcAft>
              <a:buSzPts val="2210"/>
              <a:buNone/>
            </a:pPr>
            <a:r>
              <a:rPr lang="en" sz="1000">
                <a:solidFill>
                  <a:schemeClr val="dk1"/>
                </a:solidFill>
                <a:latin typeface="Libre Baskerville"/>
                <a:ea typeface="Libre Baskerville"/>
                <a:cs typeface="Libre Baskerville"/>
                <a:sym typeface="Libre Baskerville"/>
              </a:rPr>
              <a:t> “The firm is composed of diverse professionals passionate about making a difference in agriculture”</a:t>
            </a:r>
            <a:endParaRPr sz="1000"/>
          </a:p>
        </p:txBody>
      </p:sp>
      <p:sp>
        <p:nvSpPr>
          <p:cNvPr id="81" name="Google Shape;81;p17"/>
          <p:cNvSpPr txBox="1">
            <a:spLocks noGrp="1"/>
          </p:cNvSpPr>
          <p:nvPr>
            <p:ph type="title"/>
          </p:nvPr>
        </p:nvSpPr>
        <p:spPr>
          <a:xfrm>
            <a:off x="304800" y="114300"/>
            <a:ext cx="8610600" cy="571500"/>
          </a:xfrm>
          <a:prstGeom prst="rect">
            <a:avLst/>
          </a:prstGeom>
          <a:solidFill>
            <a:schemeClr val="accent5"/>
          </a:solidFill>
          <a:ln>
            <a:noFill/>
          </a:ln>
        </p:spPr>
        <p:txBody>
          <a:bodyPr spcFirstLastPara="1" wrap="square" lIns="91425" tIns="45700" rIns="91425" bIns="91425" anchor="b" anchorCtr="0">
            <a:noAutofit/>
          </a:bodyPr>
          <a:lstStyle/>
          <a:p>
            <a:pPr marL="0" marR="0" lvl="0" indent="0" algn="l" rtl="0">
              <a:lnSpc>
                <a:spcPct val="100000"/>
              </a:lnSpc>
              <a:spcBef>
                <a:spcPts val="0"/>
              </a:spcBef>
              <a:spcAft>
                <a:spcPts val="0"/>
              </a:spcAft>
              <a:buClr>
                <a:schemeClr val="lt1"/>
              </a:buClr>
              <a:buSzPts val="4900"/>
              <a:buFont typeface="Garamond"/>
              <a:buNone/>
            </a:pPr>
            <a:r>
              <a:rPr lang="en" sz="3000">
                <a:solidFill>
                  <a:schemeClr val="lt1"/>
                </a:solidFill>
                <a:latin typeface="Garamond"/>
                <a:ea typeface="Garamond"/>
                <a:cs typeface="Garamond"/>
                <a:sym typeface="Garamond"/>
              </a:rPr>
              <a:t>Company Introduction	</a:t>
            </a:r>
            <a:endParaRPr sz="3000">
              <a:solidFill>
                <a:schemeClr val="lt1"/>
              </a:solidFill>
              <a:latin typeface="Garamond"/>
              <a:ea typeface="Garamond"/>
              <a:cs typeface="Garamond"/>
              <a:sym typeface="Garamond"/>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330"/>
        <p:cNvGrpSpPr/>
        <p:nvPr/>
      </p:nvGrpSpPr>
      <p:grpSpPr>
        <a:xfrm>
          <a:off x="0" y="0"/>
          <a:ext cx="0" cy="0"/>
          <a:chOff x="0" y="0"/>
          <a:chExt cx="0" cy="0"/>
        </a:xfrm>
      </p:grpSpPr>
      <p:sp>
        <p:nvSpPr>
          <p:cNvPr id="331" name="Google Shape;331;p53"/>
          <p:cNvSpPr txBox="1">
            <a:spLocks noGrp="1"/>
          </p:cNvSpPr>
          <p:nvPr>
            <p:ph type="title"/>
          </p:nvPr>
        </p:nvSpPr>
        <p:spPr>
          <a:xfrm>
            <a:off x="304800" y="114300"/>
            <a:ext cx="8610600" cy="571500"/>
          </a:xfrm>
          <a:prstGeom prst="rect">
            <a:avLst/>
          </a:prstGeom>
          <a:solidFill>
            <a:schemeClr val="accent5"/>
          </a:solidFill>
          <a:ln>
            <a:noFill/>
          </a:ln>
        </p:spPr>
        <p:txBody>
          <a:bodyPr spcFirstLastPara="1" wrap="square" lIns="91425" tIns="45700" rIns="91425" bIns="91425" anchor="b" anchorCtr="0">
            <a:normAutofit fontScale="90000"/>
          </a:bodyPr>
          <a:lstStyle/>
          <a:p>
            <a:pPr marL="0" marR="0" lvl="0" indent="0" algn="l" rtl="0">
              <a:lnSpc>
                <a:spcPct val="100000"/>
              </a:lnSpc>
              <a:spcBef>
                <a:spcPts val="0"/>
              </a:spcBef>
              <a:spcAft>
                <a:spcPts val="0"/>
              </a:spcAft>
              <a:buClr>
                <a:schemeClr val="lt1"/>
              </a:buClr>
              <a:buSzPct val="148484"/>
              <a:buFont typeface="Garamond"/>
              <a:buNone/>
            </a:pPr>
            <a:r>
              <a:rPr lang="en" sz="3300">
                <a:solidFill>
                  <a:schemeClr val="lt1"/>
                </a:solidFill>
                <a:latin typeface="Garamond"/>
                <a:ea typeface="Garamond"/>
                <a:cs typeface="Garamond"/>
                <a:sym typeface="Garamond"/>
              </a:rPr>
              <a:t>Key Personnel	</a:t>
            </a:r>
            <a:endParaRPr sz="3300">
              <a:solidFill>
                <a:schemeClr val="lt1"/>
              </a:solidFill>
              <a:latin typeface="Garamond"/>
              <a:ea typeface="Garamond"/>
              <a:cs typeface="Garamond"/>
              <a:sym typeface="Garamond"/>
            </a:endParaRPr>
          </a:p>
        </p:txBody>
      </p:sp>
      <p:sp>
        <p:nvSpPr>
          <p:cNvPr id="332" name="Google Shape;332;p53"/>
          <p:cNvSpPr txBox="1">
            <a:spLocks noGrp="1"/>
          </p:cNvSpPr>
          <p:nvPr>
            <p:ph type="body" idx="1"/>
          </p:nvPr>
        </p:nvSpPr>
        <p:spPr>
          <a:xfrm>
            <a:off x="304800" y="857250"/>
            <a:ext cx="8610600" cy="4114800"/>
          </a:xfrm>
          <a:prstGeom prst="rect">
            <a:avLst/>
          </a:prstGeom>
          <a:solidFill>
            <a:schemeClr val="lt1"/>
          </a:solidFill>
          <a:ln w="12700" cap="flat" cmpd="sng">
            <a:solidFill>
              <a:schemeClr val="accent2"/>
            </a:solidFill>
            <a:prstDash val="solid"/>
            <a:round/>
            <a:headEnd type="none" w="sm" len="sm"/>
            <a:tailEnd type="none" w="sm" len="sm"/>
          </a:ln>
        </p:spPr>
        <p:txBody>
          <a:bodyPr spcFirstLastPara="1" wrap="square" lIns="91425" tIns="45700" rIns="91425" bIns="45700" anchor="t" anchorCtr="0">
            <a:normAutofit fontScale="62500" lnSpcReduction="20000"/>
          </a:bodyPr>
          <a:lstStyle/>
          <a:p>
            <a:pPr marL="0" lvl="0" indent="0" algn="l" rtl="0">
              <a:spcBef>
                <a:spcPts val="0"/>
              </a:spcBef>
              <a:spcAft>
                <a:spcPts val="0"/>
              </a:spcAft>
              <a:buSzPct val="52758"/>
              <a:buNone/>
            </a:pPr>
            <a:r>
              <a:rPr lang="en" sz="2900" b="1">
                <a:solidFill>
                  <a:srgbClr val="C00000"/>
                </a:solidFill>
                <a:latin typeface="Libre Baskerville"/>
                <a:ea typeface="Libre Baskerville"/>
                <a:cs typeface="Libre Baskerville"/>
                <a:sym typeface="Libre Baskerville"/>
              </a:rPr>
              <a:t>Write profiles of the all key personnel here:</a:t>
            </a:r>
            <a:endParaRPr sz="2900" b="1">
              <a:solidFill>
                <a:srgbClr val="C00000"/>
              </a:solidFill>
              <a:latin typeface="Libre Baskerville"/>
              <a:ea typeface="Libre Baskerville"/>
              <a:cs typeface="Libre Baskerville"/>
              <a:sym typeface="Libre Baskerville"/>
            </a:endParaRPr>
          </a:p>
          <a:p>
            <a:pPr marL="0" lvl="0" indent="0" algn="l" rtl="0">
              <a:spcBef>
                <a:spcPts val="0"/>
              </a:spcBef>
              <a:spcAft>
                <a:spcPts val="0"/>
              </a:spcAft>
              <a:buSzPct val="52758"/>
              <a:buNone/>
            </a:pPr>
            <a:endParaRPr sz="2900">
              <a:solidFill>
                <a:schemeClr val="dk1"/>
              </a:solidFill>
              <a:latin typeface="Libre Baskerville"/>
              <a:ea typeface="Libre Baskerville"/>
              <a:cs typeface="Libre Baskerville"/>
              <a:sym typeface="Libre Baskerville"/>
            </a:endParaRPr>
          </a:p>
          <a:p>
            <a:pPr marL="0" lvl="0" indent="0" algn="l" rtl="0">
              <a:spcBef>
                <a:spcPts val="0"/>
              </a:spcBef>
              <a:spcAft>
                <a:spcPts val="0"/>
              </a:spcAft>
              <a:buSzPct val="74634"/>
              <a:buNone/>
            </a:pPr>
            <a:r>
              <a:rPr lang="en" sz="2050">
                <a:solidFill>
                  <a:schemeClr val="dk1"/>
                </a:solidFill>
                <a:latin typeface="Libre Baskerville"/>
                <a:ea typeface="Libre Baskerville"/>
                <a:cs typeface="Libre Baskerville"/>
                <a:sym typeface="Libre Baskerville"/>
              </a:rPr>
              <a:t>Include:</a:t>
            </a:r>
            <a:endParaRPr sz="2050">
              <a:solidFill>
                <a:schemeClr val="dk1"/>
              </a:solidFill>
              <a:latin typeface="Libre Baskerville"/>
              <a:ea typeface="Libre Baskerville"/>
              <a:cs typeface="Libre Baskerville"/>
              <a:sym typeface="Libre Baskerville"/>
            </a:endParaRPr>
          </a:p>
          <a:p>
            <a:pPr marL="457200" lvl="0" indent="-309959" algn="l" rtl="0">
              <a:spcBef>
                <a:spcPts val="0"/>
              </a:spcBef>
              <a:spcAft>
                <a:spcPts val="0"/>
              </a:spcAft>
              <a:buClr>
                <a:schemeClr val="dk1"/>
              </a:buClr>
              <a:buSzPct val="100000"/>
              <a:buFont typeface="Libre Baskerville"/>
              <a:buChar char="●"/>
            </a:pPr>
            <a:r>
              <a:rPr lang="en" sz="2050">
                <a:solidFill>
                  <a:schemeClr val="dk1"/>
                </a:solidFill>
                <a:latin typeface="Libre Baskerville"/>
                <a:ea typeface="Libre Baskerville"/>
                <a:cs typeface="Libre Baskerville"/>
                <a:sym typeface="Libre Baskerville"/>
              </a:rPr>
              <a:t>Name</a:t>
            </a:r>
            <a:endParaRPr sz="2050">
              <a:solidFill>
                <a:schemeClr val="dk1"/>
              </a:solidFill>
              <a:latin typeface="Libre Baskerville"/>
              <a:ea typeface="Libre Baskerville"/>
              <a:cs typeface="Libre Baskerville"/>
              <a:sym typeface="Libre Baskerville"/>
            </a:endParaRPr>
          </a:p>
          <a:p>
            <a:pPr marL="457200" lvl="0" indent="-309959" algn="l" rtl="0">
              <a:spcBef>
                <a:spcPts val="0"/>
              </a:spcBef>
              <a:spcAft>
                <a:spcPts val="0"/>
              </a:spcAft>
              <a:buClr>
                <a:schemeClr val="dk1"/>
              </a:buClr>
              <a:buSzPct val="100000"/>
              <a:buFont typeface="Libre Baskerville"/>
              <a:buChar char="●"/>
            </a:pPr>
            <a:r>
              <a:rPr lang="en" sz="2050">
                <a:solidFill>
                  <a:schemeClr val="dk1"/>
                </a:solidFill>
                <a:latin typeface="Libre Baskerville"/>
                <a:ea typeface="Libre Baskerville"/>
                <a:cs typeface="Libre Baskerville"/>
                <a:sym typeface="Libre Baskerville"/>
              </a:rPr>
              <a:t>Experience</a:t>
            </a:r>
            <a:endParaRPr sz="2050">
              <a:solidFill>
                <a:schemeClr val="dk1"/>
              </a:solidFill>
              <a:latin typeface="Libre Baskerville"/>
              <a:ea typeface="Libre Baskerville"/>
              <a:cs typeface="Libre Baskerville"/>
              <a:sym typeface="Libre Baskerville"/>
            </a:endParaRPr>
          </a:p>
          <a:p>
            <a:pPr marL="457200" lvl="0" indent="-309959" algn="l" rtl="0">
              <a:spcBef>
                <a:spcPts val="0"/>
              </a:spcBef>
              <a:spcAft>
                <a:spcPts val="0"/>
              </a:spcAft>
              <a:buClr>
                <a:schemeClr val="dk1"/>
              </a:buClr>
              <a:buSzPct val="100000"/>
              <a:buFont typeface="Libre Baskerville"/>
              <a:buChar char="●"/>
            </a:pPr>
            <a:r>
              <a:rPr lang="en" sz="2050">
                <a:solidFill>
                  <a:schemeClr val="dk1"/>
                </a:solidFill>
                <a:latin typeface="Libre Baskerville"/>
                <a:ea typeface="Libre Baskerville"/>
                <a:cs typeface="Libre Baskerville"/>
                <a:sym typeface="Libre Baskerville"/>
              </a:rPr>
              <a:t>Expertese</a:t>
            </a:r>
            <a:endParaRPr sz="2050">
              <a:solidFill>
                <a:schemeClr val="dk1"/>
              </a:solidFill>
              <a:latin typeface="Libre Baskerville"/>
              <a:ea typeface="Libre Baskerville"/>
              <a:cs typeface="Libre Baskerville"/>
              <a:sym typeface="Libre Baskerville"/>
            </a:endParaRPr>
          </a:p>
          <a:p>
            <a:pPr marL="457200" lvl="0" indent="-309959" algn="l" rtl="0">
              <a:spcBef>
                <a:spcPts val="0"/>
              </a:spcBef>
              <a:spcAft>
                <a:spcPts val="0"/>
              </a:spcAft>
              <a:buClr>
                <a:schemeClr val="dk1"/>
              </a:buClr>
              <a:buSzPct val="100000"/>
              <a:buFont typeface="Libre Baskerville"/>
              <a:buChar char="●"/>
            </a:pPr>
            <a:r>
              <a:rPr lang="en" sz="2050">
                <a:solidFill>
                  <a:schemeClr val="dk1"/>
                </a:solidFill>
                <a:latin typeface="Libre Baskerville"/>
                <a:ea typeface="Libre Baskerville"/>
                <a:cs typeface="Libre Baskerville"/>
                <a:sym typeface="Libre Baskerville"/>
              </a:rPr>
              <a:t>Academic qualification</a:t>
            </a:r>
            <a:endParaRPr sz="2050">
              <a:solidFill>
                <a:schemeClr val="dk1"/>
              </a:solidFill>
              <a:latin typeface="Libre Baskerville"/>
              <a:ea typeface="Libre Baskerville"/>
              <a:cs typeface="Libre Baskerville"/>
              <a:sym typeface="Libre Baskerville"/>
            </a:endParaRPr>
          </a:p>
          <a:p>
            <a:pPr marL="0" lvl="0" indent="0" algn="l" rtl="0">
              <a:spcBef>
                <a:spcPts val="0"/>
              </a:spcBef>
              <a:spcAft>
                <a:spcPts val="0"/>
              </a:spcAft>
              <a:buSzPct val="74634"/>
              <a:buNone/>
            </a:pPr>
            <a:endParaRPr sz="2050" b="1">
              <a:solidFill>
                <a:schemeClr val="dk1"/>
              </a:solidFill>
              <a:latin typeface="Libre Baskerville"/>
              <a:ea typeface="Libre Baskerville"/>
              <a:cs typeface="Libre Baskerville"/>
              <a:sym typeface="Libre Baskerville"/>
            </a:endParaRPr>
          </a:p>
          <a:p>
            <a:pPr marL="0" lvl="0" indent="0" algn="l" rtl="0">
              <a:spcBef>
                <a:spcPts val="0"/>
              </a:spcBef>
              <a:spcAft>
                <a:spcPts val="0"/>
              </a:spcAft>
              <a:buSzPct val="74634"/>
              <a:buNone/>
            </a:pPr>
            <a:endParaRPr sz="2050" b="1">
              <a:solidFill>
                <a:schemeClr val="dk1"/>
              </a:solidFill>
              <a:latin typeface="Libre Baskerville"/>
              <a:ea typeface="Libre Baskerville"/>
              <a:cs typeface="Libre Baskerville"/>
              <a:sym typeface="Libre Baskerville"/>
            </a:endParaRPr>
          </a:p>
          <a:p>
            <a:pPr marL="0" lvl="0" indent="0" algn="l" rtl="0">
              <a:spcBef>
                <a:spcPts val="0"/>
              </a:spcBef>
              <a:spcAft>
                <a:spcPts val="0"/>
              </a:spcAft>
              <a:buSzPct val="74634"/>
              <a:buNone/>
            </a:pPr>
            <a:r>
              <a:rPr lang="en" sz="2050" b="1">
                <a:solidFill>
                  <a:schemeClr val="dk1"/>
                </a:solidFill>
                <a:latin typeface="Libre Baskerville"/>
                <a:ea typeface="Libre Baskerville"/>
                <a:cs typeface="Libre Baskerville"/>
                <a:sym typeface="Libre Baskerville"/>
              </a:rPr>
              <a:t>Example of a profile:</a:t>
            </a:r>
            <a:endParaRPr sz="2050" b="1">
              <a:solidFill>
                <a:schemeClr val="dk1"/>
              </a:solidFill>
              <a:latin typeface="Libre Baskerville"/>
              <a:ea typeface="Libre Baskerville"/>
              <a:cs typeface="Libre Baskerville"/>
              <a:sym typeface="Libre Baskerville"/>
            </a:endParaRPr>
          </a:p>
          <a:p>
            <a:pPr marL="0" lvl="0" indent="0" algn="l" rtl="0">
              <a:spcBef>
                <a:spcPts val="0"/>
              </a:spcBef>
              <a:spcAft>
                <a:spcPts val="0"/>
              </a:spcAft>
              <a:buSzPct val="74634"/>
              <a:buNone/>
            </a:pPr>
            <a:endParaRPr sz="2050" b="1">
              <a:solidFill>
                <a:schemeClr val="dk1"/>
              </a:solidFill>
              <a:latin typeface="Libre Baskerville"/>
              <a:ea typeface="Libre Baskerville"/>
              <a:cs typeface="Libre Baskerville"/>
              <a:sym typeface="Libre Baskerville"/>
            </a:endParaRPr>
          </a:p>
          <a:p>
            <a:pPr marL="0" lvl="0" indent="0" algn="l" rtl="0">
              <a:spcBef>
                <a:spcPts val="0"/>
              </a:spcBef>
              <a:spcAft>
                <a:spcPts val="0"/>
              </a:spcAft>
              <a:buSzPct val="65106"/>
              <a:buNone/>
            </a:pPr>
            <a:r>
              <a:rPr lang="en" sz="2350">
                <a:solidFill>
                  <a:schemeClr val="dk1"/>
                </a:solidFill>
                <a:latin typeface="Libre Baskerville"/>
                <a:ea typeface="Libre Baskerville"/>
                <a:cs typeface="Libre Baskerville"/>
                <a:sym typeface="Libre Baskerville"/>
              </a:rPr>
              <a:t>Ms [### ####] is a [###] by profession. She has sharp business acumen and management skills. She possesses leadership experience at sales and marketing teams at media houses, electronics and FMCGs. Firms where she worked include </a:t>
            </a:r>
            <a:r>
              <a:rPr lang="en" sz="2350" b="1">
                <a:solidFill>
                  <a:schemeClr val="dk1"/>
                </a:solidFill>
                <a:latin typeface="Libre Baskerville"/>
                <a:ea typeface="Libre Baskerville"/>
                <a:cs typeface="Libre Baskerville"/>
                <a:sym typeface="Libre Baskerville"/>
              </a:rPr>
              <a:t>[###] [###] and [###]. </a:t>
            </a:r>
            <a:endParaRPr sz="2350" b="1">
              <a:solidFill>
                <a:schemeClr val="dk1"/>
              </a:solidFill>
              <a:latin typeface="Libre Baskerville"/>
              <a:ea typeface="Libre Baskerville"/>
              <a:cs typeface="Libre Baskerville"/>
              <a:sym typeface="Libre Baskerville"/>
            </a:endParaRPr>
          </a:p>
          <a:p>
            <a:pPr marL="0" lvl="0" indent="0" algn="l" rtl="0">
              <a:spcBef>
                <a:spcPts val="0"/>
              </a:spcBef>
              <a:spcAft>
                <a:spcPts val="0"/>
              </a:spcAft>
              <a:buSzPct val="65106"/>
              <a:buNone/>
            </a:pPr>
            <a:endParaRPr sz="2350">
              <a:solidFill>
                <a:schemeClr val="dk1"/>
              </a:solidFill>
              <a:latin typeface="Libre Baskerville"/>
              <a:ea typeface="Libre Baskerville"/>
              <a:cs typeface="Libre Baskerville"/>
              <a:sym typeface="Libre Baskerville"/>
            </a:endParaRPr>
          </a:p>
          <a:p>
            <a:pPr marL="0" lvl="0" indent="0" algn="l" rtl="0">
              <a:spcBef>
                <a:spcPts val="0"/>
              </a:spcBef>
              <a:spcAft>
                <a:spcPts val="0"/>
              </a:spcAft>
              <a:buSzPct val="65106"/>
              <a:buNone/>
            </a:pPr>
            <a:r>
              <a:rPr lang="en" sz="2350">
                <a:solidFill>
                  <a:schemeClr val="dk1"/>
                </a:solidFill>
                <a:latin typeface="Libre Baskerville"/>
                <a:ea typeface="Libre Baskerville"/>
                <a:cs typeface="Libre Baskerville"/>
                <a:sym typeface="Libre Baskerville"/>
              </a:rPr>
              <a:t>She has strong knowledge about sales, marketing and distribution channels. She possess a bachelor degree in agriculture managemen</a:t>
            </a:r>
            <a:r>
              <a:rPr lang="en" sz="2900">
                <a:solidFill>
                  <a:schemeClr val="dk1"/>
                </a:solidFill>
                <a:latin typeface="Libre Baskerville"/>
                <a:ea typeface="Libre Baskerville"/>
                <a:cs typeface="Libre Baskerville"/>
                <a:sym typeface="Libre Baskerville"/>
              </a:rPr>
              <a:t>t.</a:t>
            </a:r>
            <a:endParaRPr b="1"/>
          </a:p>
          <a:p>
            <a:pPr marL="514350" lvl="0" indent="-374015" algn="l" rtl="0">
              <a:spcBef>
                <a:spcPts val="580"/>
              </a:spcBef>
              <a:spcAft>
                <a:spcPts val="1200"/>
              </a:spcAft>
              <a:buSzPct val="122777"/>
              <a:buNone/>
            </a:pPr>
            <a:endParaRPr b="1"/>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336"/>
        <p:cNvGrpSpPr/>
        <p:nvPr/>
      </p:nvGrpSpPr>
      <p:grpSpPr>
        <a:xfrm>
          <a:off x="0" y="0"/>
          <a:ext cx="0" cy="0"/>
          <a:chOff x="0" y="0"/>
          <a:chExt cx="0" cy="0"/>
        </a:xfrm>
      </p:grpSpPr>
      <p:sp>
        <p:nvSpPr>
          <p:cNvPr id="337" name="Google Shape;337;p54"/>
          <p:cNvSpPr txBox="1">
            <a:spLocks noGrp="1"/>
          </p:cNvSpPr>
          <p:nvPr>
            <p:ph type="title"/>
          </p:nvPr>
        </p:nvSpPr>
        <p:spPr>
          <a:xfrm>
            <a:off x="0" y="2057400"/>
            <a:ext cx="9144000" cy="743100"/>
          </a:xfrm>
          <a:prstGeom prst="rect">
            <a:avLst/>
          </a:prstGeom>
          <a:solidFill>
            <a:schemeClr val="accent5"/>
          </a:solidFill>
          <a:ln>
            <a:noFill/>
          </a:ln>
        </p:spPr>
        <p:txBody>
          <a:bodyPr spcFirstLastPara="1" wrap="square" lIns="91425" tIns="45700" rIns="91425" bIns="91425" anchor="b" anchorCtr="0">
            <a:normAutofit fontScale="90000"/>
          </a:bodyPr>
          <a:lstStyle/>
          <a:p>
            <a:pPr marL="0" marR="0" lvl="0" indent="0" algn="ctr" rtl="0">
              <a:lnSpc>
                <a:spcPct val="100000"/>
              </a:lnSpc>
              <a:spcBef>
                <a:spcPts val="0"/>
              </a:spcBef>
              <a:spcAft>
                <a:spcPts val="0"/>
              </a:spcAft>
              <a:buClr>
                <a:schemeClr val="lt1"/>
              </a:buClr>
              <a:buSzPct val="100000"/>
              <a:buFont typeface="Garamond"/>
              <a:buNone/>
            </a:pPr>
            <a:r>
              <a:rPr lang="en" sz="4900">
                <a:solidFill>
                  <a:schemeClr val="lt1"/>
                </a:solidFill>
                <a:latin typeface="Garamond"/>
                <a:ea typeface="Garamond"/>
                <a:cs typeface="Garamond"/>
                <a:sym typeface="Garamond"/>
              </a:rPr>
              <a:t>	</a:t>
            </a:r>
            <a:br>
              <a:rPr lang="en" sz="4900">
                <a:solidFill>
                  <a:schemeClr val="lt1"/>
                </a:solidFill>
                <a:latin typeface="Garamond"/>
                <a:ea typeface="Garamond"/>
                <a:cs typeface="Garamond"/>
                <a:sym typeface="Garamond"/>
              </a:rPr>
            </a:br>
            <a:r>
              <a:rPr lang="en" sz="4900">
                <a:solidFill>
                  <a:schemeClr val="lt1"/>
                </a:solidFill>
                <a:latin typeface="Garamond"/>
                <a:ea typeface="Garamond"/>
                <a:cs typeface="Garamond"/>
                <a:sym typeface="Garamond"/>
              </a:rPr>
              <a:t>Key Assumptions &amp; Considerations</a:t>
            </a:r>
            <a:r>
              <a:rPr lang="en" sz="4900"/>
              <a:t>	</a:t>
            </a:r>
            <a:endParaRPr sz="490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341"/>
        <p:cNvGrpSpPr/>
        <p:nvPr/>
      </p:nvGrpSpPr>
      <p:grpSpPr>
        <a:xfrm>
          <a:off x="0" y="0"/>
          <a:ext cx="0" cy="0"/>
          <a:chOff x="0" y="0"/>
          <a:chExt cx="0" cy="0"/>
        </a:xfrm>
      </p:grpSpPr>
      <p:sp>
        <p:nvSpPr>
          <p:cNvPr id="342" name="Google Shape;342;p55"/>
          <p:cNvSpPr txBox="1">
            <a:spLocks noGrp="1"/>
          </p:cNvSpPr>
          <p:nvPr>
            <p:ph type="title"/>
          </p:nvPr>
        </p:nvSpPr>
        <p:spPr>
          <a:xfrm>
            <a:off x="304800" y="114300"/>
            <a:ext cx="8610600" cy="571500"/>
          </a:xfrm>
          <a:prstGeom prst="rect">
            <a:avLst/>
          </a:prstGeom>
          <a:solidFill>
            <a:schemeClr val="accent5"/>
          </a:solidFill>
          <a:ln>
            <a:noFill/>
          </a:ln>
        </p:spPr>
        <p:txBody>
          <a:bodyPr spcFirstLastPara="1" wrap="square" lIns="91425" tIns="45700" rIns="91425" bIns="91425" anchor="b" anchorCtr="0">
            <a:normAutofit fontScale="90000"/>
          </a:bodyPr>
          <a:lstStyle/>
          <a:p>
            <a:pPr marL="0" marR="0" lvl="0" indent="0" algn="l" rtl="0">
              <a:lnSpc>
                <a:spcPct val="100000"/>
              </a:lnSpc>
              <a:spcBef>
                <a:spcPts val="0"/>
              </a:spcBef>
              <a:spcAft>
                <a:spcPts val="0"/>
              </a:spcAft>
              <a:buClr>
                <a:schemeClr val="lt1"/>
              </a:buClr>
              <a:buSzPct val="148484"/>
              <a:buFont typeface="Garamond"/>
              <a:buNone/>
            </a:pPr>
            <a:r>
              <a:rPr lang="en" sz="3300">
                <a:solidFill>
                  <a:schemeClr val="lt1"/>
                </a:solidFill>
                <a:latin typeface="Garamond"/>
                <a:ea typeface="Garamond"/>
                <a:cs typeface="Garamond"/>
                <a:sym typeface="Garamond"/>
              </a:rPr>
              <a:t>Key Assumptions &amp; Considerations	</a:t>
            </a:r>
            <a:endParaRPr sz="3300">
              <a:solidFill>
                <a:schemeClr val="lt1"/>
              </a:solidFill>
              <a:latin typeface="Garamond"/>
              <a:ea typeface="Garamond"/>
              <a:cs typeface="Garamond"/>
              <a:sym typeface="Garamond"/>
            </a:endParaRPr>
          </a:p>
        </p:txBody>
      </p:sp>
      <p:sp>
        <p:nvSpPr>
          <p:cNvPr id="343" name="Google Shape;343;p55"/>
          <p:cNvSpPr txBox="1">
            <a:spLocks noGrp="1"/>
          </p:cNvSpPr>
          <p:nvPr>
            <p:ph type="body" idx="1"/>
          </p:nvPr>
        </p:nvSpPr>
        <p:spPr>
          <a:xfrm>
            <a:off x="304800" y="857250"/>
            <a:ext cx="8610600" cy="4114800"/>
          </a:xfrm>
          <a:prstGeom prst="rect">
            <a:avLst/>
          </a:prstGeom>
          <a:solidFill>
            <a:schemeClr val="lt1"/>
          </a:solidFill>
          <a:ln w="12700" cap="flat" cmpd="sng">
            <a:solidFill>
              <a:schemeClr val="accent2"/>
            </a:solidFill>
            <a:prstDash val="solid"/>
            <a:round/>
            <a:headEnd type="none" w="sm" len="sm"/>
            <a:tailEnd type="none" w="sm" len="sm"/>
          </a:ln>
        </p:spPr>
        <p:txBody>
          <a:bodyPr spcFirstLastPara="1" wrap="square" lIns="91425" tIns="45700" rIns="91425" bIns="45700" anchor="t" anchorCtr="0">
            <a:normAutofit fontScale="85000" lnSpcReduction="20000"/>
          </a:bodyPr>
          <a:lstStyle/>
          <a:p>
            <a:pPr marL="274320" lvl="0" indent="-239379" algn="l" rtl="0">
              <a:spcBef>
                <a:spcPts val="0"/>
              </a:spcBef>
              <a:spcAft>
                <a:spcPts val="0"/>
              </a:spcAft>
              <a:buSzPct val="100000"/>
              <a:buChar char="●"/>
            </a:pPr>
            <a:r>
              <a:rPr lang="en" sz="1500">
                <a:solidFill>
                  <a:schemeClr val="dk1"/>
                </a:solidFill>
                <a:latin typeface="Libre Baskerville"/>
                <a:ea typeface="Libre Baskerville"/>
                <a:cs typeface="Libre Baskerville"/>
                <a:sym typeface="Libre Baskerville"/>
              </a:rPr>
              <a:t>A conservative approach is taken in estimating the production costs, operating overheads and revenue stream taking maximum values for costs and bare minimum for the revenue.</a:t>
            </a:r>
            <a:endParaRPr sz="1500"/>
          </a:p>
          <a:p>
            <a:pPr marL="274320" lvl="0" indent="-165560" algn="l" rtl="0">
              <a:spcBef>
                <a:spcPts val="580"/>
              </a:spcBef>
              <a:spcAft>
                <a:spcPts val="0"/>
              </a:spcAft>
              <a:buSzPct val="147333"/>
              <a:buNone/>
            </a:pPr>
            <a:endParaRPr sz="1500"/>
          </a:p>
          <a:p>
            <a:pPr marL="274320" lvl="0" indent="-239379" algn="l" rtl="0">
              <a:spcBef>
                <a:spcPts val="580"/>
              </a:spcBef>
              <a:spcAft>
                <a:spcPts val="0"/>
              </a:spcAft>
              <a:buSzPct val="100000"/>
              <a:buChar char="●"/>
            </a:pPr>
            <a:r>
              <a:rPr lang="en" sz="1500">
                <a:solidFill>
                  <a:schemeClr val="dk1"/>
                </a:solidFill>
                <a:latin typeface="Libre Baskerville"/>
                <a:ea typeface="Libre Baskerville"/>
                <a:cs typeface="Libre Baskerville"/>
                <a:sym typeface="Libre Baskerville"/>
              </a:rPr>
              <a:t>Average production cost is expected to decrease by 20% in the second year considering maturity of the firm, opportunities to optimize and growing experience/specialization in vegetable production. As some crops can be harvested for over at least three years, this will also lessen overheads in the coming years. </a:t>
            </a:r>
            <a:endParaRPr sz="1500"/>
          </a:p>
          <a:p>
            <a:pPr marL="274320" lvl="0" indent="-165560" algn="l" rtl="0">
              <a:spcBef>
                <a:spcPts val="580"/>
              </a:spcBef>
              <a:spcAft>
                <a:spcPts val="0"/>
              </a:spcAft>
              <a:buSzPct val="147333"/>
              <a:buNone/>
            </a:pPr>
            <a:endParaRPr sz="1500"/>
          </a:p>
          <a:p>
            <a:pPr marL="274320" lvl="0" indent="-239379" algn="l" rtl="0">
              <a:spcBef>
                <a:spcPts val="580"/>
              </a:spcBef>
              <a:spcAft>
                <a:spcPts val="0"/>
              </a:spcAft>
              <a:buSzPct val="100000"/>
              <a:buChar char="●"/>
            </a:pPr>
            <a:r>
              <a:rPr lang="en" sz="1500">
                <a:solidFill>
                  <a:schemeClr val="dk1"/>
                </a:solidFill>
                <a:latin typeface="Libre Baskerville"/>
                <a:ea typeface="Libre Baskerville"/>
                <a:cs typeface="Libre Baskerville"/>
                <a:sym typeface="Libre Baskerville"/>
              </a:rPr>
              <a:t>Revenue from vegetable sale is expected to grow by 20% in the next year as firm will employ direct sell channel, while remain constant in the next three years thereafter.</a:t>
            </a:r>
            <a:endParaRPr sz="1500"/>
          </a:p>
          <a:p>
            <a:pPr marL="274320" lvl="0" indent="-165560" algn="l" rtl="0">
              <a:spcBef>
                <a:spcPts val="580"/>
              </a:spcBef>
              <a:spcAft>
                <a:spcPts val="0"/>
              </a:spcAft>
              <a:buSzPct val="147333"/>
              <a:buNone/>
            </a:pPr>
            <a:endParaRPr sz="1500"/>
          </a:p>
          <a:p>
            <a:pPr marL="274320" marR="0" lvl="0" indent="-239378" algn="l" rtl="0">
              <a:lnSpc>
                <a:spcPct val="115000"/>
              </a:lnSpc>
              <a:spcBef>
                <a:spcPts val="0"/>
              </a:spcBef>
              <a:spcAft>
                <a:spcPts val="0"/>
              </a:spcAft>
              <a:buSzPct val="100000"/>
              <a:buChar char="●"/>
            </a:pPr>
            <a:r>
              <a:rPr lang="en" sz="1500">
                <a:solidFill>
                  <a:schemeClr val="dk1"/>
                </a:solidFill>
                <a:latin typeface="Libre Baskerville"/>
                <a:ea typeface="Libre Baskerville"/>
                <a:cs typeface="Libre Baskerville"/>
                <a:sym typeface="Libre Baskerville"/>
              </a:rPr>
              <a:t>The company plans to add an additional livestock plant (100 goat capacity) to its portfolio in the next year. The plant will run partially in its first year (50 goats, male and kids) of operation (second year of the firm) with a total capital investment of Rs 4 million and operating expenses of Rs 1.2 million. The plant is expected to generate additional annual revenue of Rs 4.1 million from second year. </a:t>
            </a:r>
            <a:endParaRPr sz="1500">
              <a:solidFill>
                <a:schemeClr val="dk1"/>
              </a:solidFill>
              <a:latin typeface="Libre Baskerville"/>
              <a:ea typeface="Libre Baskerville"/>
              <a:cs typeface="Libre Baskerville"/>
              <a:sym typeface="Libre Baskerville"/>
            </a:endParaRPr>
          </a:p>
          <a:p>
            <a:pPr marL="274320" marR="0" lvl="0" indent="0" algn="l" rtl="0">
              <a:lnSpc>
                <a:spcPct val="115000"/>
              </a:lnSpc>
              <a:spcBef>
                <a:spcPts val="0"/>
              </a:spcBef>
              <a:spcAft>
                <a:spcPts val="0"/>
              </a:spcAft>
              <a:buNone/>
            </a:pPr>
            <a:endParaRPr sz="1500">
              <a:solidFill>
                <a:schemeClr val="dk1"/>
              </a:solidFill>
              <a:latin typeface="Libre Baskerville"/>
              <a:ea typeface="Libre Baskerville"/>
              <a:cs typeface="Libre Baskerville"/>
              <a:sym typeface="Libre Baskerville"/>
            </a:endParaRPr>
          </a:p>
          <a:p>
            <a:pPr marL="274320" marR="0" lvl="0" indent="-239378" algn="l" rtl="0">
              <a:lnSpc>
                <a:spcPct val="115000"/>
              </a:lnSpc>
              <a:spcBef>
                <a:spcPts val="0"/>
              </a:spcBef>
              <a:spcAft>
                <a:spcPts val="0"/>
              </a:spcAft>
              <a:buSzPct val="100000"/>
              <a:buChar char="●"/>
            </a:pPr>
            <a:r>
              <a:rPr lang="en" sz="1500">
                <a:solidFill>
                  <a:schemeClr val="dk1"/>
                </a:solidFill>
                <a:latin typeface="Libre Baskerville"/>
                <a:ea typeface="Libre Baskerville"/>
                <a:cs typeface="Libre Baskerville"/>
                <a:sym typeface="Libre Baskerville"/>
              </a:rPr>
              <a:t>The livestock plant will also generate compost required for the vegetable cultivation, reducing production costs in the coming years.</a:t>
            </a:r>
            <a:endParaRPr b="1"/>
          </a:p>
          <a:p>
            <a:pPr marL="514350" lvl="0" indent="-405590" algn="l" rtl="0">
              <a:spcBef>
                <a:spcPts val="580"/>
              </a:spcBef>
              <a:spcAft>
                <a:spcPts val="1200"/>
              </a:spcAft>
              <a:buSzPct val="122777"/>
              <a:buNone/>
            </a:pPr>
            <a:endParaRPr b="1"/>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347"/>
        <p:cNvGrpSpPr/>
        <p:nvPr/>
      </p:nvGrpSpPr>
      <p:grpSpPr>
        <a:xfrm>
          <a:off x="0" y="0"/>
          <a:ext cx="0" cy="0"/>
          <a:chOff x="0" y="0"/>
          <a:chExt cx="0" cy="0"/>
        </a:xfrm>
      </p:grpSpPr>
      <p:sp>
        <p:nvSpPr>
          <p:cNvPr id="348" name="Google Shape;348;p56"/>
          <p:cNvSpPr txBox="1">
            <a:spLocks noGrp="1"/>
          </p:cNvSpPr>
          <p:nvPr>
            <p:ph type="title"/>
          </p:nvPr>
        </p:nvSpPr>
        <p:spPr>
          <a:xfrm>
            <a:off x="304800" y="114300"/>
            <a:ext cx="8610600" cy="571500"/>
          </a:xfrm>
          <a:prstGeom prst="rect">
            <a:avLst/>
          </a:prstGeom>
          <a:solidFill>
            <a:schemeClr val="accent5"/>
          </a:solidFill>
          <a:ln>
            <a:noFill/>
          </a:ln>
        </p:spPr>
        <p:txBody>
          <a:bodyPr spcFirstLastPara="1" wrap="square" lIns="91425" tIns="45700" rIns="91425" bIns="91425" anchor="b" anchorCtr="0">
            <a:normAutofit fontScale="90000"/>
          </a:bodyPr>
          <a:lstStyle/>
          <a:p>
            <a:pPr marL="0" marR="0" lvl="0" indent="0" algn="l" rtl="0">
              <a:lnSpc>
                <a:spcPct val="100000"/>
              </a:lnSpc>
              <a:spcBef>
                <a:spcPts val="0"/>
              </a:spcBef>
              <a:spcAft>
                <a:spcPts val="0"/>
              </a:spcAft>
              <a:buClr>
                <a:schemeClr val="lt1"/>
              </a:buClr>
              <a:buSzPct val="148484"/>
              <a:buFont typeface="Garamond"/>
              <a:buNone/>
            </a:pPr>
            <a:r>
              <a:rPr lang="en" sz="3300">
                <a:solidFill>
                  <a:schemeClr val="lt1"/>
                </a:solidFill>
                <a:latin typeface="Garamond"/>
                <a:ea typeface="Garamond"/>
                <a:cs typeface="Garamond"/>
                <a:sym typeface="Garamond"/>
              </a:rPr>
              <a:t>List of Attachments	</a:t>
            </a:r>
            <a:endParaRPr sz="3300">
              <a:solidFill>
                <a:schemeClr val="lt1"/>
              </a:solidFill>
              <a:latin typeface="Garamond"/>
              <a:ea typeface="Garamond"/>
              <a:cs typeface="Garamond"/>
              <a:sym typeface="Garamond"/>
            </a:endParaRPr>
          </a:p>
        </p:txBody>
      </p:sp>
      <p:sp>
        <p:nvSpPr>
          <p:cNvPr id="349" name="Google Shape;349;p56"/>
          <p:cNvSpPr txBox="1">
            <a:spLocks noGrp="1"/>
          </p:cNvSpPr>
          <p:nvPr>
            <p:ph type="body" idx="1"/>
          </p:nvPr>
        </p:nvSpPr>
        <p:spPr>
          <a:xfrm>
            <a:off x="304800" y="857250"/>
            <a:ext cx="8610600" cy="4114800"/>
          </a:xfrm>
          <a:prstGeom prst="rect">
            <a:avLst/>
          </a:prstGeom>
          <a:solidFill>
            <a:schemeClr val="lt1"/>
          </a:solidFill>
          <a:ln w="12700" cap="flat" cmpd="sng">
            <a:solidFill>
              <a:schemeClr val="accent2"/>
            </a:solidFill>
            <a:prstDash val="solid"/>
            <a:round/>
            <a:headEnd type="none" w="sm" len="sm"/>
            <a:tailEnd type="none" w="sm" len="sm"/>
          </a:ln>
        </p:spPr>
        <p:txBody>
          <a:bodyPr spcFirstLastPara="1" wrap="square" lIns="91425" tIns="45700" rIns="91425" bIns="45700" anchor="t" anchorCtr="0">
            <a:normAutofit/>
          </a:bodyPr>
          <a:lstStyle/>
          <a:p>
            <a:pPr marL="457200" lvl="0" indent="-325755" algn="l" rtl="0">
              <a:spcBef>
                <a:spcPts val="580"/>
              </a:spcBef>
              <a:spcAft>
                <a:spcPts val="0"/>
              </a:spcAft>
              <a:buClr>
                <a:schemeClr val="dk1"/>
              </a:buClr>
              <a:buSzPts val="1530"/>
              <a:buFont typeface="Libre Baskerville"/>
              <a:buAutoNum type="arabicPeriod"/>
            </a:pPr>
            <a:r>
              <a:rPr lang="en">
                <a:solidFill>
                  <a:schemeClr val="dk1"/>
                </a:solidFill>
                <a:latin typeface="Libre Baskerville"/>
                <a:ea typeface="Libre Baskerville"/>
                <a:cs typeface="Libre Baskerville"/>
                <a:sym typeface="Libre Baskerville"/>
              </a:rPr>
              <a:t>Team Profile</a:t>
            </a:r>
            <a:endParaRPr>
              <a:latin typeface="Libre Baskerville"/>
              <a:ea typeface="Libre Baskerville"/>
              <a:cs typeface="Libre Baskerville"/>
              <a:sym typeface="Libre Baskerville"/>
            </a:endParaRPr>
          </a:p>
          <a:p>
            <a:pPr marL="457200" lvl="0" indent="-325755" algn="l" rtl="0">
              <a:spcBef>
                <a:spcPts val="0"/>
              </a:spcBef>
              <a:spcAft>
                <a:spcPts val="0"/>
              </a:spcAft>
              <a:buClr>
                <a:schemeClr val="dk1"/>
              </a:buClr>
              <a:buSzPts val="1530"/>
              <a:buFont typeface="Libre Baskerville"/>
              <a:buAutoNum type="arabicPeriod"/>
            </a:pPr>
            <a:r>
              <a:rPr lang="en">
                <a:solidFill>
                  <a:schemeClr val="dk1"/>
                </a:solidFill>
                <a:latin typeface="Libre Baskerville"/>
                <a:ea typeface="Libre Baskerville"/>
                <a:cs typeface="Libre Baskerville"/>
                <a:sym typeface="Libre Baskerville"/>
              </a:rPr>
              <a:t>Financial Planning and Projection Sheet</a:t>
            </a:r>
            <a:endParaRPr>
              <a:latin typeface="Libre Baskerville"/>
              <a:ea typeface="Libre Baskerville"/>
              <a:cs typeface="Libre Baskerville"/>
              <a:sym typeface="Libre Baskerville"/>
            </a:endParaRPr>
          </a:p>
          <a:p>
            <a:pPr marL="514350" lvl="0" indent="-374015" algn="l" rtl="0">
              <a:spcBef>
                <a:spcPts val="580"/>
              </a:spcBef>
              <a:spcAft>
                <a:spcPts val="0"/>
              </a:spcAft>
              <a:buSzPts val="2210"/>
              <a:buNone/>
            </a:pPr>
            <a:endParaRPr>
              <a:latin typeface="Libre Baskerville"/>
              <a:ea typeface="Libre Baskerville"/>
              <a:cs typeface="Libre Baskerville"/>
              <a:sym typeface="Libre Baskerville"/>
            </a:endParaRPr>
          </a:p>
          <a:p>
            <a:pPr marL="514350" lvl="0" indent="-374015" algn="l" rtl="0">
              <a:spcBef>
                <a:spcPts val="580"/>
              </a:spcBef>
              <a:spcAft>
                <a:spcPts val="1200"/>
              </a:spcAft>
              <a:buSzPts val="2210"/>
              <a:buNone/>
            </a:pPr>
            <a:endParaRPr>
              <a:latin typeface="Libre Baskerville"/>
              <a:ea typeface="Libre Baskerville"/>
              <a:cs typeface="Libre Baskerville"/>
              <a:sym typeface="Libre Baskerville"/>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353"/>
        <p:cNvGrpSpPr/>
        <p:nvPr/>
      </p:nvGrpSpPr>
      <p:grpSpPr>
        <a:xfrm>
          <a:off x="0" y="0"/>
          <a:ext cx="0" cy="0"/>
          <a:chOff x="0" y="0"/>
          <a:chExt cx="0" cy="0"/>
        </a:xfrm>
      </p:grpSpPr>
      <p:sp>
        <p:nvSpPr>
          <p:cNvPr id="354" name="Google Shape;354;p57"/>
          <p:cNvSpPr txBox="1">
            <a:spLocks noGrp="1"/>
          </p:cNvSpPr>
          <p:nvPr>
            <p:ph type="title"/>
          </p:nvPr>
        </p:nvSpPr>
        <p:spPr>
          <a:xfrm>
            <a:off x="304800" y="114300"/>
            <a:ext cx="8610600" cy="571500"/>
          </a:xfrm>
          <a:prstGeom prst="rect">
            <a:avLst/>
          </a:prstGeom>
          <a:solidFill>
            <a:schemeClr val="accent5"/>
          </a:solidFill>
          <a:ln>
            <a:noFill/>
          </a:ln>
        </p:spPr>
        <p:txBody>
          <a:bodyPr spcFirstLastPara="1" wrap="square" lIns="91425" tIns="45700" rIns="91425" bIns="91425" anchor="b" anchorCtr="0">
            <a:normAutofit fontScale="90000"/>
          </a:bodyPr>
          <a:lstStyle/>
          <a:p>
            <a:pPr marL="0" marR="0" lvl="0" indent="0" algn="l" rtl="0">
              <a:lnSpc>
                <a:spcPct val="100000"/>
              </a:lnSpc>
              <a:spcBef>
                <a:spcPts val="0"/>
              </a:spcBef>
              <a:spcAft>
                <a:spcPts val="0"/>
              </a:spcAft>
              <a:buClr>
                <a:schemeClr val="lt1"/>
              </a:buClr>
              <a:buSzPct val="148484"/>
              <a:buFont typeface="Garamond"/>
              <a:buNone/>
            </a:pPr>
            <a:r>
              <a:rPr lang="en" sz="3300">
                <a:solidFill>
                  <a:schemeClr val="lt1"/>
                </a:solidFill>
                <a:latin typeface="Garamond"/>
                <a:ea typeface="Garamond"/>
                <a:cs typeface="Garamond"/>
                <a:sym typeface="Garamond"/>
              </a:rPr>
              <a:t>Disclaimer from Jaankaari</a:t>
            </a:r>
            <a:endParaRPr sz="3300">
              <a:solidFill>
                <a:schemeClr val="lt1"/>
              </a:solidFill>
              <a:latin typeface="Garamond"/>
              <a:ea typeface="Garamond"/>
              <a:cs typeface="Garamond"/>
              <a:sym typeface="Garamond"/>
            </a:endParaRPr>
          </a:p>
        </p:txBody>
      </p:sp>
      <p:sp>
        <p:nvSpPr>
          <p:cNvPr id="355" name="Google Shape;355;p57"/>
          <p:cNvSpPr txBox="1">
            <a:spLocks noGrp="1"/>
          </p:cNvSpPr>
          <p:nvPr>
            <p:ph type="body" idx="1"/>
          </p:nvPr>
        </p:nvSpPr>
        <p:spPr>
          <a:xfrm>
            <a:off x="304800" y="857250"/>
            <a:ext cx="8610600" cy="4114800"/>
          </a:xfrm>
          <a:prstGeom prst="rect">
            <a:avLst/>
          </a:prstGeom>
          <a:solidFill>
            <a:schemeClr val="lt1"/>
          </a:solidFill>
          <a:ln w="12700" cap="flat" cmpd="sng">
            <a:solidFill>
              <a:schemeClr val="accent2"/>
            </a:solidFill>
            <a:prstDash val="solid"/>
            <a:round/>
            <a:headEnd type="none" w="sm" len="sm"/>
            <a:tailEnd type="none" w="sm" len="sm"/>
          </a:ln>
        </p:spPr>
        <p:txBody>
          <a:bodyPr spcFirstLastPara="1" wrap="square" lIns="91425" tIns="45700" rIns="91425" bIns="45700" anchor="t" anchorCtr="0">
            <a:normAutofit/>
          </a:bodyPr>
          <a:lstStyle/>
          <a:p>
            <a:pPr marL="0" lvl="0" indent="0" algn="l" rtl="0">
              <a:spcBef>
                <a:spcPts val="0"/>
              </a:spcBef>
              <a:spcAft>
                <a:spcPts val="0"/>
              </a:spcAft>
              <a:buSzPts val="1700"/>
              <a:buNone/>
            </a:pPr>
            <a:endParaRPr sz="2000"/>
          </a:p>
          <a:p>
            <a:pPr marL="457200" lvl="0" indent="-325755" algn="l" rtl="0">
              <a:spcBef>
                <a:spcPts val="580"/>
              </a:spcBef>
              <a:spcAft>
                <a:spcPts val="0"/>
              </a:spcAft>
              <a:buClr>
                <a:schemeClr val="dk1"/>
              </a:buClr>
              <a:buSzPts val="1530"/>
              <a:buFont typeface="Libre Baskerville"/>
              <a:buChar char="●"/>
            </a:pPr>
            <a:r>
              <a:rPr lang="en">
                <a:solidFill>
                  <a:schemeClr val="dk1"/>
                </a:solidFill>
                <a:latin typeface="Libre Baskerville"/>
                <a:ea typeface="Libre Baskerville"/>
                <a:cs typeface="Libre Baskerville"/>
                <a:sym typeface="Libre Baskerville"/>
              </a:rPr>
              <a:t>This template is developed only for informational and reference purpose. In case you want to use it, pease use it with caution and restructure it based on your firm’s plan and necessity.</a:t>
            </a:r>
            <a:endParaRPr>
              <a:solidFill>
                <a:schemeClr val="dk1"/>
              </a:solidFill>
              <a:latin typeface="Libre Baskerville"/>
              <a:ea typeface="Libre Baskerville"/>
              <a:cs typeface="Libre Baskerville"/>
              <a:sym typeface="Libre Baskerville"/>
            </a:endParaRPr>
          </a:p>
          <a:p>
            <a:pPr marL="457200" lvl="0" indent="0" algn="l" rtl="0">
              <a:spcBef>
                <a:spcPts val="580"/>
              </a:spcBef>
              <a:spcAft>
                <a:spcPts val="0"/>
              </a:spcAft>
              <a:buNone/>
            </a:pPr>
            <a:endParaRPr>
              <a:solidFill>
                <a:schemeClr val="dk1"/>
              </a:solidFill>
              <a:latin typeface="Libre Baskerville"/>
              <a:ea typeface="Libre Baskerville"/>
              <a:cs typeface="Libre Baskerville"/>
              <a:sym typeface="Libre Baskerville"/>
            </a:endParaRPr>
          </a:p>
          <a:p>
            <a:pPr marL="457200" lvl="0" indent="-325755" algn="l" rtl="0">
              <a:spcBef>
                <a:spcPts val="580"/>
              </a:spcBef>
              <a:spcAft>
                <a:spcPts val="0"/>
              </a:spcAft>
              <a:buClr>
                <a:schemeClr val="dk1"/>
              </a:buClr>
              <a:buSzPts val="1530"/>
              <a:buFont typeface="Libre Baskerville"/>
              <a:buChar char="●"/>
            </a:pPr>
            <a:r>
              <a:rPr lang="en">
                <a:solidFill>
                  <a:schemeClr val="dk1"/>
                </a:solidFill>
                <a:latin typeface="Libre Baskerville"/>
                <a:ea typeface="Libre Baskerville"/>
                <a:cs typeface="Libre Baskerville"/>
                <a:sym typeface="Libre Baskerville"/>
              </a:rPr>
              <a:t>The number and texts used in this proposal/plan is mostly imaginary while some of the explanations are based on rationality. Jaankaari is not responsible for any outcomes in case you use the this presentation for your individual/firm needs. </a:t>
            </a:r>
            <a:endParaRPr b="1"/>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8"/>
          <p:cNvSpPr txBox="1">
            <a:spLocks noGrp="1"/>
          </p:cNvSpPr>
          <p:nvPr>
            <p:ph type="title"/>
          </p:nvPr>
        </p:nvSpPr>
        <p:spPr>
          <a:xfrm>
            <a:off x="304800" y="114300"/>
            <a:ext cx="8610600" cy="571500"/>
          </a:xfrm>
          <a:prstGeom prst="rect">
            <a:avLst/>
          </a:prstGeom>
          <a:solidFill>
            <a:schemeClr val="accent5"/>
          </a:solidFill>
          <a:ln>
            <a:noFill/>
          </a:ln>
        </p:spPr>
        <p:txBody>
          <a:bodyPr spcFirstLastPara="1" wrap="square" lIns="91425" tIns="45700" rIns="91425" bIns="91425" anchor="b" anchorCtr="0">
            <a:noAutofit/>
          </a:bodyPr>
          <a:lstStyle/>
          <a:p>
            <a:pPr marL="0" marR="0" lvl="0" indent="0" algn="l" rtl="0">
              <a:lnSpc>
                <a:spcPct val="100000"/>
              </a:lnSpc>
              <a:spcBef>
                <a:spcPts val="0"/>
              </a:spcBef>
              <a:spcAft>
                <a:spcPts val="0"/>
              </a:spcAft>
              <a:buClr>
                <a:schemeClr val="lt1"/>
              </a:buClr>
              <a:buSzPts val="4900"/>
              <a:buFont typeface="Garamond"/>
              <a:buNone/>
            </a:pPr>
            <a:r>
              <a:rPr lang="en" sz="3000">
                <a:solidFill>
                  <a:schemeClr val="lt1"/>
                </a:solidFill>
                <a:latin typeface="Garamond"/>
                <a:ea typeface="Garamond"/>
                <a:cs typeface="Garamond"/>
                <a:sym typeface="Garamond"/>
              </a:rPr>
              <a:t>Project Site Aerial View	</a:t>
            </a:r>
            <a:endParaRPr sz="3000">
              <a:solidFill>
                <a:schemeClr val="lt1"/>
              </a:solidFill>
              <a:latin typeface="Garamond"/>
              <a:ea typeface="Garamond"/>
              <a:cs typeface="Garamond"/>
              <a:sym typeface="Garamond"/>
            </a:endParaRPr>
          </a:p>
        </p:txBody>
      </p:sp>
      <p:sp>
        <p:nvSpPr>
          <p:cNvPr id="87" name="Google Shape;87;p18"/>
          <p:cNvSpPr txBox="1">
            <a:spLocks noGrp="1"/>
          </p:cNvSpPr>
          <p:nvPr>
            <p:ph type="body" idx="1"/>
          </p:nvPr>
        </p:nvSpPr>
        <p:spPr>
          <a:xfrm>
            <a:off x="914400" y="1085850"/>
            <a:ext cx="7772400" cy="3429000"/>
          </a:xfrm>
          <a:prstGeom prst="rect">
            <a:avLst/>
          </a:prstGeom>
          <a:noFill/>
          <a:ln>
            <a:noFill/>
          </a:ln>
        </p:spPr>
        <p:txBody>
          <a:bodyPr spcFirstLastPara="1" wrap="square" lIns="91425" tIns="45700" rIns="91425" bIns="45700" anchor="ctr" anchorCtr="0">
            <a:normAutofit/>
          </a:bodyPr>
          <a:lstStyle/>
          <a:p>
            <a:pPr marL="274320" lvl="0" indent="-133985" algn="ctr" rtl="0">
              <a:spcBef>
                <a:spcPts val="0"/>
              </a:spcBef>
              <a:spcAft>
                <a:spcPts val="1200"/>
              </a:spcAft>
              <a:buSzPts val="2210"/>
              <a:buNone/>
            </a:pPr>
            <a:r>
              <a:rPr lang="en" b="1">
                <a:solidFill>
                  <a:srgbClr val="C00000"/>
                </a:solidFill>
              </a:rPr>
              <a:t>Add project site aerial view here</a:t>
            </a:r>
            <a:endParaRPr b="1">
              <a:solidFill>
                <a:srgbClr val="C0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9"/>
          <p:cNvSpPr txBox="1">
            <a:spLocks noGrp="1"/>
          </p:cNvSpPr>
          <p:nvPr>
            <p:ph type="title"/>
          </p:nvPr>
        </p:nvSpPr>
        <p:spPr>
          <a:xfrm>
            <a:off x="0" y="2057400"/>
            <a:ext cx="9144000" cy="743100"/>
          </a:xfrm>
          <a:prstGeom prst="rect">
            <a:avLst/>
          </a:prstGeom>
          <a:solidFill>
            <a:schemeClr val="accent5"/>
          </a:solidFill>
          <a:ln>
            <a:noFill/>
          </a:ln>
        </p:spPr>
        <p:txBody>
          <a:bodyPr spcFirstLastPara="1" wrap="square" lIns="91425" tIns="45700" rIns="91425" bIns="91425" anchor="b" anchorCtr="0">
            <a:normAutofit fontScale="90000"/>
          </a:bodyPr>
          <a:lstStyle/>
          <a:p>
            <a:pPr marL="0" lvl="0" indent="0" algn="ctr" rtl="0">
              <a:spcBef>
                <a:spcPts val="0"/>
              </a:spcBef>
              <a:spcAft>
                <a:spcPts val="0"/>
              </a:spcAft>
              <a:buClr>
                <a:schemeClr val="lt1"/>
              </a:buClr>
              <a:buSzPct val="100000"/>
              <a:buFont typeface="Garamond"/>
              <a:buNone/>
            </a:pPr>
            <a:r>
              <a:rPr lang="en" sz="4900">
                <a:solidFill>
                  <a:schemeClr val="lt1"/>
                </a:solidFill>
                <a:latin typeface="Garamond"/>
                <a:ea typeface="Garamond"/>
                <a:cs typeface="Garamond"/>
                <a:sym typeface="Garamond"/>
              </a:rPr>
              <a:t>	</a:t>
            </a:r>
            <a:br>
              <a:rPr lang="en" sz="4900">
                <a:solidFill>
                  <a:schemeClr val="lt1"/>
                </a:solidFill>
                <a:latin typeface="Garamond"/>
                <a:ea typeface="Garamond"/>
                <a:cs typeface="Garamond"/>
                <a:sym typeface="Garamond"/>
              </a:rPr>
            </a:br>
            <a:r>
              <a:rPr lang="en" sz="4900">
                <a:solidFill>
                  <a:schemeClr val="lt1"/>
                </a:solidFill>
                <a:latin typeface="Garamond"/>
                <a:ea typeface="Garamond"/>
                <a:cs typeface="Garamond"/>
                <a:sym typeface="Garamond"/>
              </a:rPr>
              <a:t>    Organizational Plan</a:t>
            </a:r>
            <a:r>
              <a:rPr lang="en"/>
              <a:t>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20"/>
          <p:cNvSpPr txBox="1">
            <a:spLocks noGrp="1"/>
          </p:cNvSpPr>
          <p:nvPr>
            <p:ph type="title"/>
          </p:nvPr>
        </p:nvSpPr>
        <p:spPr>
          <a:xfrm>
            <a:off x="304800" y="114300"/>
            <a:ext cx="8610600" cy="571500"/>
          </a:xfrm>
          <a:prstGeom prst="rect">
            <a:avLst/>
          </a:prstGeom>
          <a:solidFill>
            <a:schemeClr val="accent5"/>
          </a:solidFill>
          <a:ln>
            <a:noFill/>
          </a:ln>
        </p:spPr>
        <p:txBody>
          <a:bodyPr spcFirstLastPara="1" wrap="square" lIns="91425" tIns="45700" rIns="91425" bIns="91425" anchor="b" anchorCtr="0">
            <a:normAutofit fontScale="90000"/>
          </a:bodyPr>
          <a:lstStyle/>
          <a:p>
            <a:pPr marL="0" marR="0" lvl="0" indent="0" algn="l" rtl="0">
              <a:lnSpc>
                <a:spcPct val="100000"/>
              </a:lnSpc>
              <a:spcBef>
                <a:spcPts val="0"/>
              </a:spcBef>
              <a:spcAft>
                <a:spcPts val="0"/>
              </a:spcAft>
              <a:buClr>
                <a:schemeClr val="lt1"/>
              </a:buClr>
              <a:buSzPct val="148484"/>
              <a:buFont typeface="Garamond"/>
              <a:buNone/>
            </a:pPr>
            <a:r>
              <a:rPr lang="en" sz="3300">
                <a:solidFill>
                  <a:schemeClr val="lt1"/>
                </a:solidFill>
                <a:latin typeface="Garamond"/>
                <a:ea typeface="Garamond"/>
                <a:cs typeface="Garamond"/>
                <a:sym typeface="Garamond"/>
              </a:rPr>
              <a:t>Company Structure &amp; Ownership</a:t>
            </a:r>
            <a:r>
              <a:rPr lang="en" sz="3000">
                <a:solidFill>
                  <a:schemeClr val="lt1"/>
                </a:solidFill>
                <a:latin typeface="Garamond"/>
                <a:ea typeface="Garamond"/>
                <a:cs typeface="Garamond"/>
                <a:sym typeface="Garamond"/>
              </a:rPr>
              <a:t>	</a:t>
            </a:r>
            <a:endParaRPr/>
          </a:p>
        </p:txBody>
      </p:sp>
      <p:sp>
        <p:nvSpPr>
          <p:cNvPr id="98" name="Google Shape;98;p20"/>
          <p:cNvSpPr txBox="1">
            <a:spLocks noGrp="1"/>
          </p:cNvSpPr>
          <p:nvPr>
            <p:ph type="body" idx="1"/>
          </p:nvPr>
        </p:nvSpPr>
        <p:spPr>
          <a:xfrm>
            <a:off x="304800" y="857250"/>
            <a:ext cx="8610600" cy="4114800"/>
          </a:xfrm>
          <a:prstGeom prst="rect">
            <a:avLst/>
          </a:prstGeom>
          <a:solidFill>
            <a:schemeClr val="lt1"/>
          </a:solidFill>
          <a:ln w="12700" cap="flat" cmpd="sng">
            <a:solidFill>
              <a:schemeClr val="accent2"/>
            </a:solidFill>
            <a:prstDash val="solid"/>
            <a:round/>
            <a:headEnd type="none" w="sm" len="sm"/>
            <a:tailEnd type="none" w="sm" len="sm"/>
          </a:ln>
        </p:spPr>
        <p:txBody>
          <a:bodyPr spcFirstLastPara="1" wrap="square" lIns="91425" tIns="45700" rIns="91425" bIns="45700" anchor="t" anchorCtr="0">
            <a:normAutofit/>
          </a:bodyPr>
          <a:lstStyle/>
          <a:p>
            <a:pPr marL="0" lvl="0" indent="0" algn="l" rtl="0">
              <a:spcBef>
                <a:spcPts val="0"/>
              </a:spcBef>
              <a:spcAft>
                <a:spcPts val="0"/>
              </a:spcAft>
              <a:buSzPts val="2210"/>
              <a:buNone/>
            </a:pPr>
            <a:r>
              <a:rPr lang="en" sz="1400" b="1">
                <a:solidFill>
                  <a:schemeClr val="dk1"/>
                </a:solidFill>
                <a:latin typeface="Libre Baskerville"/>
                <a:ea typeface="Libre Baskerville"/>
                <a:cs typeface="Libre Baskerville"/>
                <a:sym typeface="Libre Baskerville"/>
              </a:rPr>
              <a:t>Nature of the company</a:t>
            </a:r>
            <a:r>
              <a:rPr lang="en" sz="1400">
                <a:solidFill>
                  <a:schemeClr val="dk1"/>
                </a:solidFill>
                <a:latin typeface="Libre Baskerville"/>
                <a:ea typeface="Libre Baskerville"/>
                <a:cs typeface="Libre Baskerville"/>
                <a:sym typeface="Libre Baskerville"/>
              </a:rPr>
              <a:t>		: Sole Proprietorship/Partnership</a:t>
            </a:r>
            <a:endParaRPr sz="1400"/>
          </a:p>
          <a:p>
            <a:pPr marL="0" lvl="0" indent="0" algn="l" rtl="0">
              <a:spcBef>
                <a:spcPts val="580"/>
              </a:spcBef>
              <a:spcAft>
                <a:spcPts val="0"/>
              </a:spcAft>
              <a:buSzPts val="2210"/>
              <a:buNone/>
            </a:pPr>
            <a:r>
              <a:rPr lang="en" sz="1400" b="1">
                <a:solidFill>
                  <a:schemeClr val="dk1"/>
                </a:solidFill>
                <a:latin typeface="Libre Baskerville"/>
                <a:ea typeface="Libre Baskerville"/>
                <a:cs typeface="Libre Baskerville"/>
                <a:sym typeface="Libre Baskerville"/>
              </a:rPr>
              <a:t>Paid-Up Capital	</a:t>
            </a:r>
            <a:r>
              <a:rPr lang="en" sz="1400">
                <a:solidFill>
                  <a:schemeClr val="dk1"/>
                </a:solidFill>
                <a:latin typeface="Libre Baskerville"/>
                <a:ea typeface="Libre Baskerville"/>
                <a:cs typeface="Libre Baskerville"/>
                <a:sym typeface="Libre Baskerville"/>
              </a:rPr>
              <a:t>		: NRs. 25,00,000 (In words two million and five hundred thousand only)</a:t>
            </a:r>
            <a:endParaRPr sz="1400"/>
          </a:p>
          <a:p>
            <a:pPr marL="274320" lvl="0" indent="-274320" algn="l" rtl="0">
              <a:spcBef>
                <a:spcPts val="580"/>
              </a:spcBef>
              <a:spcAft>
                <a:spcPts val="0"/>
              </a:spcAft>
              <a:buSzPts val="2210"/>
              <a:buNone/>
            </a:pPr>
            <a:endParaRPr sz="1400" b="1" u="sng"/>
          </a:p>
          <a:p>
            <a:pPr marL="274320" lvl="0" indent="-274320" algn="l" rtl="0">
              <a:spcBef>
                <a:spcPts val="580"/>
              </a:spcBef>
              <a:spcAft>
                <a:spcPts val="0"/>
              </a:spcAft>
              <a:buSzPts val="2210"/>
              <a:buNone/>
            </a:pPr>
            <a:r>
              <a:rPr lang="en" sz="1400" b="1" u="sng">
                <a:solidFill>
                  <a:schemeClr val="dk1"/>
                </a:solidFill>
                <a:latin typeface="Libre Baskerville"/>
                <a:ea typeface="Libre Baskerville"/>
                <a:cs typeface="Libre Baskerville"/>
                <a:sym typeface="Libre Baskerville"/>
              </a:rPr>
              <a:t>Share Structure</a:t>
            </a:r>
            <a:endParaRPr sz="1400"/>
          </a:p>
          <a:p>
            <a:pPr marL="274320" lvl="0" indent="-274320" algn="l" rtl="0">
              <a:spcBef>
                <a:spcPts val="580"/>
              </a:spcBef>
              <a:spcAft>
                <a:spcPts val="0"/>
              </a:spcAft>
              <a:buSzPts val="2380"/>
              <a:buNone/>
            </a:pPr>
            <a:r>
              <a:rPr lang="en" sz="1400" b="1">
                <a:solidFill>
                  <a:schemeClr val="dk1"/>
                </a:solidFill>
                <a:latin typeface="Libre Baskerville"/>
                <a:ea typeface="Libre Baskerville"/>
                <a:cs typeface="Libre Baskerville"/>
                <a:sym typeface="Libre Baskerville"/>
              </a:rPr>
              <a:t>Ms. 	 </a:t>
            </a:r>
            <a:r>
              <a:rPr lang="en" sz="1400">
                <a:solidFill>
                  <a:schemeClr val="dk1"/>
                </a:solidFill>
                <a:latin typeface="Libre Baskerville"/>
                <a:ea typeface="Libre Baskerville"/>
                <a:cs typeface="Libre Baskerville"/>
                <a:sym typeface="Libre Baskerville"/>
              </a:rPr>
              <a:t>			:	30%</a:t>
            </a:r>
            <a:endParaRPr sz="1400"/>
          </a:p>
          <a:p>
            <a:pPr marL="274320" lvl="0" indent="-274320" algn="l" rtl="0">
              <a:spcBef>
                <a:spcPts val="580"/>
              </a:spcBef>
              <a:spcAft>
                <a:spcPts val="0"/>
              </a:spcAft>
              <a:buSzPts val="2380"/>
              <a:buNone/>
            </a:pPr>
            <a:r>
              <a:rPr lang="en" sz="1400" b="1">
                <a:solidFill>
                  <a:schemeClr val="dk1"/>
                </a:solidFill>
                <a:latin typeface="Libre Baskerville"/>
                <a:ea typeface="Libre Baskerville"/>
                <a:cs typeface="Libre Baskerville"/>
                <a:sym typeface="Libre Baskerville"/>
              </a:rPr>
              <a:t>Mr. 	</a:t>
            </a:r>
            <a:r>
              <a:rPr lang="en" sz="1400">
                <a:solidFill>
                  <a:schemeClr val="dk1"/>
                </a:solidFill>
                <a:latin typeface="Libre Baskerville"/>
                <a:ea typeface="Libre Baskerville"/>
                <a:cs typeface="Libre Baskerville"/>
                <a:sym typeface="Libre Baskerville"/>
              </a:rPr>
              <a:t>			:	25%</a:t>
            </a:r>
            <a:endParaRPr sz="1400"/>
          </a:p>
          <a:p>
            <a:pPr marL="274320" lvl="0" indent="-274320" algn="l" rtl="0">
              <a:spcBef>
                <a:spcPts val="580"/>
              </a:spcBef>
              <a:spcAft>
                <a:spcPts val="0"/>
              </a:spcAft>
              <a:buSzPts val="2380"/>
              <a:buNone/>
            </a:pPr>
            <a:r>
              <a:rPr lang="en" sz="1400" b="1">
                <a:solidFill>
                  <a:schemeClr val="dk1"/>
                </a:solidFill>
                <a:latin typeface="Libre Baskerville"/>
                <a:ea typeface="Libre Baskerville"/>
                <a:cs typeface="Libre Baskerville"/>
                <a:sym typeface="Libre Baskerville"/>
              </a:rPr>
              <a:t>Ms. 	</a:t>
            </a:r>
            <a:r>
              <a:rPr lang="en" sz="1400">
                <a:solidFill>
                  <a:schemeClr val="dk1"/>
                </a:solidFill>
                <a:latin typeface="Libre Baskerville"/>
                <a:ea typeface="Libre Baskerville"/>
                <a:cs typeface="Libre Baskerville"/>
                <a:sym typeface="Libre Baskerville"/>
              </a:rPr>
              <a:t>			:	25%</a:t>
            </a:r>
            <a:endParaRPr sz="1400"/>
          </a:p>
          <a:p>
            <a:pPr marL="274320" lvl="0" indent="-274320" algn="l" rtl="0">
              <a:spcBef>
                <a:spcPts val="580"/>
              </a:spcBef>
              <a:spcAft>
                <a:spcPts val="0"/>
              </a:spcAft>
              <a:buSzPts val="2380"/>
              <a:buNone/>
            </a:pPr>
            <a:r>
              <a:rPr lang="en" sz="1400" b="1">
                <a:solidFill>
                  <a:schemeClr val="dk1"/>
                </a:solidFill>
                <a:latin typeface="Libre Baskerville"/>
                <a:ea typeface="Libre Baskerville"/>
                <a:cs typeface="Libre Baskerville"/>
                <a:sym typeface="Libre Baskerville"/>
              </a:rPr>
              <a:t>Mr.	 	</a:t>
            </a:r>
            <a:r>
              <a:rPr lang="en" sz="1400">
                <a:solidFill>
                  <a:schemeClr val="dk1"/>
                </a:solidFill>
                <a:latin typeface="Libre Baskerville"/>
                <a:ea typeface="Libre Baskerville"/>
                <a:cs typeface="Libre Baskerville"/>
                <a:sym typeface="Libre Baskerville"/>
              </a:rPr>
              <a:t>		:	20%</a:t>
            </a:r>
            <a:endParaRPr sz="1400"/>
          </a:p>
          <a:p>
            <a:pPr marL="274320" lvl="0" indent="-274320" algn="l" rtl="0">
              <a:spcBef>
                <a:spcPts val="580"/>
              </a:spcBef>
              <a:spcAft>
                <a:spcPts val="0"/>
              </a:spcAft>
              <a:buSzPts val="2210"/>
              <a:buNone/>
            </a:pPr>
            <a:endParaRPr sz="1400"/>
          </a:p>
          <a:p>
            <a:pPr marL="0" lvl="0" indent="0" algn="ctr" rtl="0">
              <a:spcBef>
                <a:spcPts val="580"/>
              </a:spcBef>
              <a:spcAft>
                <a:spcPts val="1200"/>
              </a:spcAft>
              <a:buSzPts val="2210"/>
              <a:buNone/>
            </a:pPr>
            <a:r>
              <a:rPr lang="en" sz="1400">
                <a:solidFill>
                  <a:schemeClr val="dk1"/>
                </a:solidFill>
                <a:latin typeface="Libre Baskerville"/>
                <a:ea typeface="Libre Baskerville"/>
                <a:cs typeface="Libre Baskerville"/>
                <a:sym typeface="Libre Baskerville"/>
              </a:rPr>
              <a:t>* Terms and conditions of the partnership between the investors is dictated by the AoA, MoA and partnership agreement.</a:t>
            </a:r>
            <a:endParaRPr sz="14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21"/>
          <p:cNvSpPr txBox="1">
            <a:spLocks noGrp="1"/>
          </p:cNvSpPr>
          <p:nvPr>
            <p:ph type="title"/>
          </p:nvPr>
        </p:nvSpPr>
        <p:spPr>
          <a:xfrm>
            <a:off x="304800" y="114300"/>
            <a:ext cx="8610600" cy="571500"/>
          </a:xfrm>
          <a:prstGeom prst="rect">
            <a:avLst/>
          </a:prstGeom>
          <a:solidFill>
            <a:schemeClr val="accent5"/>
          </a:solidFill>
          <a:ln>
            <a:noFill/>
          </a:ln>
        </p:spPr>
        <p:txBody>
          <a:bodyPr spcFirstLastPara="1" wrap="square" lIns="91425" tIns="45700" rIns="91425" bIns="91425" anchor="b" anchorCtr="0">
            <a:normAutofit fontScale="90000"/>
          </a:bodyPr>
          <a:lstStyle/>
          <a:p>
            <a:pPr marL="0" marR="0" lvl="0" indent="0" algn="l" rtl="0">
              <a:lnSpc>
                <a:spcPct val="100000"/>
              </a:lnSpc>
              <a:spcBef>
                <a:spcPts val="0"/>
              </a:spcBef>
              <a:spcAft>
                <a:spcPts val="0"/>
              </a:spcAft>
              <a:buClr>
                <a:schemeClr val="lt1"/>
              </a:buClr>
              <a:buSzPct val="163333"/>
              <a:buFont typeface="Garamond"/>
              <a:buNone/>
            </a:pPr>
            <a:r>
              <a:rPr lang="en" sz="3000">
                <a:solidFill>
                  <a:schemeClr val="lt1"/>
                </a:solidFill>
                <a:latin typeface="Garamond"/>
                <a:ea typeface="Garamond"/>
                <a:cs typeface="Garamond"/>
                <a:sym typeface="Garamond"/>
              </a:rPr>
              <a:t>Management Structure</a:t>
            </a:r>
            <a:r>
              <a:rPr lang="en"/>
              <a:t>	</a:t>
            </a:r>
            <a:endParaRPr/>
          </a:p>
        </p:txBody>
      </p:sp>
      <p:grpSp>
        <p:nvGrpSpPr>
          <p:cNvPr id="104" name="Google Shape;104;p21"/>
          <p:cNvGrpSpPr/>
          <p:nvPr/>
        </p:nvGrpSpPr>
        <p:grpSpPr>
          <a:xfrm>
            <a:off x="343964" y="857347"/>
            <a:ext cx="8730800" cy="3712314"/>
            <a:chOff x="1228" y="6645"/>
            <a:chExt cx="9733" cy="5257"/>
          </a:xfrm>
        </p:grpSpPr>
        <p:cxnSp>
          <p:nvCxnSpPr>
            <p:cNvPr id="105" name="Google Shape;105;p21"/>
            <p:cNvCxnSpPr/>
            <p:nvPr/>
          </p:nvCxnSpPr>
          <p:spPr>
            <a:xfrm>
              <a:off x="7213" y="9098"/>
              <a:ext cx="1" cy="507"/>
            </a:xfrm>
            <a:prstGeom prst="straightConnector1">
              <a:avLst/>
            </a:prstGeom>
            <a:noFill/>
            <a:ln w="12700" cap="flat" cmpd="sng">
              <a:solidFill>
                <a:srgbClr val="712016"/>
              </a:solidFill>
              <a:prstDash val="solid"/>
              <a:round/>
              <a:headEnd type="none" w="sm" len="sm"/>
              <a:tailEnd type="triangle" w="sm" len="sm"/>
            </a:ln>
          </p:spPr>
        </p:cxnSp>
        <p:cxnSp>
          <p:nvCxnSpPr>
            <p:cNvPr id="106" name="Google Shape;106;p21"/>
            <p:cNvCxnSpPr/>
            <p:nvPr/>
          </p:nvCxnSpPr>
          <p:spPr>
            <a:xfrm>
              <a:off x="5191" y="9129"/>
              <a:ext cx="0" cy="476"/>
            </a:xfrm>
            <a:prstGeom prst="straightConnector1">
              <a:avLst/>
            </a:prstGeom>
            <a:noFill/>
            <a:ln w="12700" cap="flat" cmpd="sng">
              <a:solidFill>
                <a:srgbClr val="712016"/>
              </a:solidFill>
              <a:prstDash val="solid"/>
              <a:round/>
              <a:headEnd type="none" w="sm" len="sm"/>
              <a:tailEnd type="triangle" w="sm" len="sm"/>
            </a:ln>
          </p:spPr>
        </p:cxnSp>
        <p:cxnSp>
          <p:nvCxnSpPr>
            <p:cNvPr id="107" name="Google Shape;107;p21"/>
            <p:cNvCxnSpPr/>
            <p:nvPr/>
          </p:nvCxnSpPr>
          <p:spPr>
            <a:xfrm>
              <a:off x="2494" y="9125"/>
              <a:ext cx="0" cy="476"/>
            </a:xfrm>
            <a:prstGeom prst="straightConnector1">
              <a:avLst/>
            </a:prstGeom>
            <a:noFill/>
            <a:ln w="12700" cap="flat" cmpd="sng">
              <a:solidFill>
                <a:srgbClr val="712016"/>
              </a:solidFill>
              <a:prstDash val="solid"/>
              <a:round/>
              <a:headEnd type="none" w="sm" len="sm"/>
              <a:tailEnd type="triangle" w="sm" len="sm"/>
            </a:ln>
          </p:spPr>
        </p:cxnSp>
        <p:cxnSp>
          <p:nvCxnSpPr>
            <p:cNvPr id="108" name="Google Shape;108;p21"/>
            <p:cNvCxnSpPr/>
            <p:nvPr/>
          </p:nvCxnSpPr>
          <p:spPr>
            <a:xfrm rot="5400000">
              <a:off x="8824" y="8830"/>
              <a:ext cx="1457" cy="2"/>
            </a:xfrm>
            <a:prstGeom prst="straightConnector1">
              <a:avLst/>
            </a:prstGeom>
            <a:noFill/>
            <a:ln w="12700" cap="flat" cmpd="sng">
              <a:solidFill>
                <a:srgbClr val="712016"/>
              </a:solidFill>
              <a:prstDash val="solid"/>
              <a:round/>
              <a:headEnd type="none" w="sm" len="sm"/>
              <a:tailEnd type="triangle" w="sm" len="sm"/>
            </a:ln>
          </p:spPr>
        </p:cxnSp>
        <p:cxnSp>
          <p:nvCxnSpPr>
            <p:cNvPr id="109" name="Google Shape;109;p21"/>
            <p:cNvCxnSpPr/>
            <p:nvPr/>
          </p:nvCxnSpPr>
          <p:spPr>
            <a:xfrm rot="10800000" flipH="1">
              <a:off x="2494" y="9098"/>
              <a:ext cx="4719" cy="27"/>
            </a:xfrm>
            <a:prstGeom prst="straightConnector1">
              <a:avLst/>
            </a:prstGeom>
            <a:noFill/>
            <a:ln w="12700" cap="flat" cmpd="sng">
              <a:solidFill>
                <a:srgbClr val="712016"/>
              </a:solidFill>
              <a:prstDash val="solid"/>
              <a:round/>
              <a:headEnd type="none" w="sm" len="sm"/>
              <a:tailEnd type="none" w="sm" len="sm"/>
            </a:ln>
          </p:spPr>
        </p:cxnSp>
        <p:sp>
          <p:nvSpPr>
            <p:cNvPr id="110" name="Google Shape;110;p21"/>
            <p:cNvSpPr/>
            <p:nvPr/>
          </p:nvSpPr>
          <p:spPr>
            <a:xfrm>
              <a:off x="3693" y="9601"/>
              <a:ext cx="2266" cy="848"/>
            </a:xfrm>
            <a:prstGeom prst="roundRect">
              <a:avLst>
                <a:gd name="adj" fmla="val 16667"/>
              </a:avLst>
            </a:prstGeom>
            <a:solidFill>
              <a:srgbClr val="76A5AF"/>
            </a:solidFill>
            <a:ln w="12700" cap="flat" cmpd="sng">
              <a:solidFill>
                <a:srgbClr val="712016"/>
              </a:solidFill>
              <a:prstDash val="solid"/>
              <a:round/>
              <a:headEnd type="none" w="sm" len="sm"/>
              <a:tailEnd type="none" w="sm" len="sm"/>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chemeClr val="lt1"/>
                </a:buClr>
                <a:buSzPts val="1800"/>
                <a:buFont typeface="Arial"/>
                <a:buNone/>
              </a:pPr>
              <a:r>
                <a:rPr lang="en" sz="1600">
                  <a:solidFill>
                    <a:schemeClr val="lt1"/>
                  </a:solidFill>
                  <a:latin typeface="Garamond"/>
                  <a:ea typeface="Garamond"/>
                  <a:cs typeface="Garamond"/>
                  <a:sym typeface="Garamond"/>
                </a:rPr>
                <a:t>Technical </a:t>
              </a:r>
              <a:endParaRPr sz="1600">
                <a:solidFill>
                  <a:schemeClr val="lt1"/>
                </a:solidFill>
                <a:latin typeface="Garamond"/>
                <a:ea typeface="Garamond"/>
                <a:cs typeface="Garamond"/>
                <a:sym typeface="Garamond"/>
              </a:endParaRPr>
            </a:p>
            <a:p>
              <a:pPr marL="0" marR="0" lvl="0" indent="0" algn="ctr" rtl="0">
                <a:lnSpc>
                  <a:spcPct val="100000"/>
                </a:lnSpc>
                <a:spcBef>
                  <a:spcPts val="0"/>
                </a:spcBef>
                <a:spcAft>
                  <a:spcPts val="0"/>
                </a:spcAft>
                <a:buClr>
                  <a:schemeClr val="lt1"/>
                </a:buClr>
                <a:buSzPts val="1800"/>
                <a:buFont typeface="Arial"/>
                <a:buNone/>
              </a:pPr>
              <a:r>
                <a:rPr lang="en" sz="1600">
                  <a:solidFill>
                    <a:schemeClr val="lt1"/>
                  </a:solidFill>
                  <a:latin typeface="Garamond"/>
                  <a:ea typeface="Garamond"/>
                  <a:cs typeface="Garamond"/>
                  <a:sym typeface="Garamond"/>
                </a:rPr>
                <a:t>Head</a:t>
              </a:r>
              <a:endParaRPr sz="1800" b="0" i="0" u="none" strike="noStrike" cap="none">
                <a:solidFill>
                  <a:schemeClr val="lt1"/>
                </a:solidFill>
                <a:latin typeface="Arial"/>
                <a:ea typeface="Arial"/>
                <a:cs typeface="Arial"/>
                <a:sym typeface="Arial"/>
              </a:endParaRPr>
            </a:p>
          </p:txBody>
        </p:sp>
        <p:sp>
          <p:nvSpPr>
            <p:cNvPr id="111" name="Google Shape;111;p21"/>
            <p:cNvSpPr/>
            <p:nvPr/>
          </p:nvSpPr>
          <p:spPr>
            <a:xfrm>
              <a:off x="6106" y="9601"/>
              <a:ext cx="2400" cy="900"/>
            </a:xfrm>
            <a:prstGeom prst="roundRect">
              <a:avLst>
                <a:gd name="adj" fmla="val 16667"/>
              </a:avLst>
            </a:prstGeom>
            <a:solidFill>
              <a:srgbClr val="76A5AF"/>
            </a:solidFill>
            <a:ln w="12700" cap="flat" cmpd="sng">
              <a:solidFill>
                <a:srgbClr val="712016"/>
              </a:solidFill>
              <a:prstDash val="solid"/>
              <a:round/>
              <a:headEnd type="none" w="sm" len="sm"/>
              <a:tailEnd type="none" w="sm" len="sm"/>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chemeClr val="lt1"/>
                </a:buClr>
                <a:buSzPts val="1800"/>
                <a:buFont typeface="Arial"/>
                <a:buNone/>
              </a:pPr>
              <a:r>
                <a:rPr lang="en" sz="1600">
                  <a:solidFill>
                    <a:schemeClr val="lt1"/>
                  </a:solidFill>
                  <a:latin typeface="Garamond"/>
                  <a:ea typeface="Garamond"/>
                  <a:cs typeface="Garamond"/>
                  <a:sym typeface="Garamond"/>
                </a:rPr>
                <a:t>Business Development Manager</a:t>
              </a:r>
              <a:endParaRPr sz="1800" b="0" i="0" u="none" strike="noStrike" cap="none">
                <a:solidFill>
                  <a:schemeClr val="lt1"/>
                </a:solidFill>
                <a:latin typeface="Arial"/>
                <a:ea typeface="Arial"/>
                <a:cs typeface="Arial"/>
                <a:sym typeface="Arial"/>
              </a:endParaRPr>
            </a:p>
          </p:txBody>
        </p:sp>
        <p:sp>
          <p:nvSpPr>
            <p:cNvPr id="112" name="Google Shape;112;p21"/>
            <p:cNvSpPr/>
            <p:nvPr/>
          </p:nvSpPr>
          <p:spPr>
            <a:xfrm>
              <a:off x="1228" y="9601"/>
              <a:ext cx="2266" cy="848"/>
            </a:xfrm>
            <a:prstGeom prst="roundRect">
              <a:avLst>
                <a:gd name="adj" fmla="val 16667"/>
              </a:avLst>
            </a:prstGeom>
            <a:solidFill>
              <a:srgbClr val="76A5AF"/>
            </a:solidFill>
            <a:ln w="12700" cap="flat" cmpd="sng">
              <a:solidFill>
                <a:srgbClr val="712016"/>
              </a:solidFill>
              <a:prstDash val="solid"/>
              <a:round/>
              <a:headEnd type="none" w="sm" len="sm"/>
              <a:tailEnd type="none" w="sm" len="sm"/>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chemeClr val="lt1"/>
                </a:buClr>
                <a:buSzPts val="1800"/>
                <a:buFont typeface="Arial"/>
                <a:buNone/>
              </a:pPr>
              <a:r>
                <a:rPr lang="en" sz="1600" i="0" u="none" strike="noStrike" cap="none">
                  <a:solidFill>
                    <a:schemeClr val="lt1"/>
                  </a:solidFill>
                  <a:latin typeface="Garamond"/>
                  <a:ea typeface="Garamond"/>
                  <a:cs typeface="Garamond"/>
                  <a:sym typeface="Garamond"/>
                </a:rPr>
                <a:t>Project </a:t>
              </a:r>
              <a:endParaRPr sz="1600">
                <a:latin typeface="Garamond"/>
                <a:ea typeface="Garamond"/>
                <a:cs typeface="Garamond"/>
                <a:sym typeface="Garamond"/>
              </a:endParaRPr>
            </a:p>
            <a:p>
              <a:pPr marL="0" marR="0" lvl="0" indent="0" algn="ctr" rtl="0">
                <a:lnSpc>
                  <a:spcPct val="100000"/>
                </a:lnSpc>
                <a:spcBef>
                  <a:spcPts val="0"/>
                </a:spcBef>
                <a:spcAft>
                  <a:spcPts val="0"/>
                </a:spcAft>
                <a:buClr>
                  <a:schemeClr val="lt1"/>
                </a:buClr>
                <a:buSzPts val="1800"/>
                <a:buFont typeface="Arial"/>
                <a:buNone/>
              </a:pPr>
              <a:r>
                <a:rPr lang="en" sz="1600" i="0" u="none" strike="noStrike" cap="none">
                  <a:solidFill>
                    <a:schemeClr val="lt1"/>
                  </a:solidFill>
                  <a:latin typeface="Garamond"/>
                  <a:ea typeface="Garamond"/>
                  <a:cs typeface="Garamond"/>
                  <a:sym typeface="Garamond"/>
                </a:rPr>
                <a:t>Manager</a:t>
              </a:r>
              <a:endParaRPr sz="1600" i="0" u="none" strike="noStrike" cap="none">
                <a:solidFill>
                  <a:schemeClr val="lt1"/>
                </a:solidFill>
                <a:latin typeface="Garamond"/>
                <a:ea typeface="Garamond"/>
                <a:cs typeface="Garamond"/>
                <a:sym typeface="Garamond"/>
              </a:endParaRPr>
            </a:p>
          </p:txBody>
        </p:sp>
        <p:sp>
          <p:nvSpPr>
            <p:cNvPr id="113" name="Google Shape;113;p21"/>
            <p:cNvSpPr/>
            <p:nvPr/>
          </p:nvSpPr>
          <p:spPr>
            <a:xfrm>
              <a:off x="8561" y="9601"/>
              <a:ext cx="2400" cy="900"/>
            </a:xfrm>
            <a:prstGeom prst="roundRect">
              <a:avLst>
                <a:gd name="adj" fmla="val 16667"/>
              </a:avLst>
            </a:prstGeom>
            <a:solidFill>
              <a:srgbClr val="76A5AF"/>
            </a:solidFill>
            <a:ln w="12700" cap="flat" cmpd="sng">
              <a:solidFill>
                <a:srgbClr val="712016"/>
              </a:solidFill>
              <a:prstDash val="solid"/>
              <a:round/>
              <a:headEnd type="none" w="sm" len="sm"/>
              <a:tailEnd type="none" w="sm" len="sm"/>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chemeClr val="lt1"/>
                </a:buClr>
                <a:buSzPts val="1800"/>
                <a:buFont typeface="Arial"/>
                <a:buNone/>
              </a:pPr>
              <a:r>
                <a:rPr lang="en" sz="1600">
                  <a:solidFill>
                    <a:schemeClr val="lt1"/>
                  </a:solidFill>
                  <a:latin typeface="Garamond"/>
                  <a:ea typeface="Garamond"/>
                  <a:cs typeface="Garamond"/>
                  <a:sym typeface="Garamond"/>
                </a:rPr>
                <a:t>Strategy / Finance </a:t>
              </a:r>
              <a:endParaRPr sz="1600">
                <a:solidFill>
                  <a:schemeClr val="lt1"/>
                </a:solidFill>
                <a:latin typeface="Garamond"/>
                <a:ea typeface="Garamond"/>
                <a:cs typeface="Garamond"/>
                <a:sym typeface="Garamond"/>
              </a:endParaRPr>
            </a:p>
            <a:p>
              <a:pPr marL="0" marR="0" lvl="0" indent="0" algn="ctr" rtl="0">
                <a:lnSpc>
                  <a:spcPct val="100000"/>
                </a:lnSpc>
                <a:spcBef>
                  <a:spcPts val="0"/>
                </a:spcBef>
                <a:spcAft>
                  <a:spcPts val="0"/>
                </a:spcAft>
                <a:buClr>
                  <a:schemeClr val="lt1"/>
                </a:buClr>
                <a:buSzPts val="1800"/>
                <a:buFont typeface="Arial"/>
                <a:buNone/>
              </a:pPr>
              <a:r>
                <a:rPr lang="en" sz="1600">
                  <a:solidFill>
                    <a:schemeClr val="lt1"/>
                  </a:solidFill>
                  <a:latin typeface="Garamond"/>
                  <a:ea typeface="Garamond"/>
                  <a:cs typeface="Garamond"/>
                  <a:sym typeface="Garamond"/>
                </a:rPr>
                <a:t>Head</a:t>
              </a:r>
              <a:endParaRPr sz="1600">
                <a:solidFill>
                  <a:schemeClr val="lt1"/>
                </a:solidFill>
                <a:latin typeface="Garamond"/>
                <a:ea typeface="Garamond"/>
                <a:cs typeface="Garamond"/>
                <a:sym typeface="Garamond"/>
              </a:endParaRPr>
            </a:p>
          </p:txBody>
        </p:sp>
        <p:cxnSp>
          <p:nvCxnSpPr>
            <p:cNvPr id="114" name="Google Shape;114;p21"/>
            <p:cNvCxnSpPr/>
            <p:nvPr/>
          </p:nvCxnSpPr>
          <p:spPr>
            <a:xfrm>
              <a:off x="4760" y="10999"/>
              <a:ext cx="1" cy="290"/>
            </a:xfrm>
            <a:prstGeom prst="straightConnector1">
              <a:avLst/>
            </a:prstGeom>
            <a:noFill/>
            <a:ln w="12700" cap="flat" cmpd="sng">
              <a:solidFill>
                <a:srgbClr val="712016"/>
              </a:solidFill>
              <a:prstDash val="solid"/>
              <a:round/>
              <a:headEnd type="none" w="sm" len="sm"/>
              <a:tailEnd type="triangle" w="sm" len="sm"/>
            </a:ln>
          </p:spPr>
        </p:cxnSp>
        <p:cxnSp>
          <p:nvCxnSpPr>
            <p:cNvPr id="115" name="Google Shape;115;p21"/>
            <p:cNvCxnSpPr/>
            <p:nvPr/>
          </p:nvCxnSpPr>
          <p:spPr>
            <a:xfrm>
              <a:off x="2494" y="10999"/>
              <a:ext cx="1" cy="290"/>
            </a:xfrm>
            <a:prstGeom prst="straightConnector1">
              <a:avLst/>
            </a:prstGeom>
            <a:noFill/>
            <a:ln w="12700" cap="flat" cmpd="sng">
              <a:solidFill>
                <a:srgbClr val="712016"/>
              </a:solidFill>
              <a:prstDash val="solid"/>
              <a:round/>
              <a:headEnd type="none" w="sm" len="sm"/>
              <a:tailEnd type="triangle" w="sm" len="sm"/>
            </a:ln>
          </p:spPr>
        </p:cxnSp>
        <p:sp>
          <p:nvSpPr>
            <p:cNvPr id="116" name="Google Shape;116;p21"/>
            <p:cNvSpPr/>
            <p:nvPr/>
          </p:nvSpPr>
          <p:spPr>
            <a:xfrm>
              <a:off x="6325" y="11302"/>
              <a:ext cx="1800" cy="600"/>
            </a:xfrm>
            <a:prstGeom prst="roundRect">
              <a:avLst>
                <a:gd name="adj" fmla="val 16667"/>
              </a:avLst>
            </a:prstGeom>
            <a:solidFill>
              <a:srgbClr val="A2C4C9"/>
            </a:solidFill>
            <a:ln w="12700" cap="flat" cmpd="sng">
              <a:solidFill>
                <a:srgbClr val="712016"/>
              </a:solidFill>
              <a:prstDash val="solid"/>
              <a:round/>
              <a:headEnd type="none" w="sm" len="sm"/>
              <a:tailEnd type="none" w="sm" len="sm"/>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chemeClr val="dk1"/>
                </a:buClr>
                <a:buSzPts val="1800"/>
                <a:buFont typeface="Arial"/>
                <a:buNone/>
              </a:pPr>
              <a:r>
                <a:rPr lang="en" sz="1600">
                  <a:solidFill>
                    <a:schemeClr val="lt1"/>
                  </a:solidFill>
                  <a:latin typeface="Garamond"/>
                  <a:ea typeface="Garamond"/>
                  <a:cs typeface="Garamond"/>
                  <a:sym typeface="Garamond"/>
                </a:rPr>
                <a:t>Sales officer</a:t>
              </a:r>
              <a:endParaRPr sz="1600">
                <a:solidFill>
                  <a:schemeClr val="lt1"/>
                </a:solidFill>
                <a:latin typeface="Garamond"/>
                <a:ea typeface="Garamond"/>
                <a:cs typeface="Garamond"/>
                <a:sym typeface="Garamond"/>
              </a:endParaRPr>
            </a:p>
          </p:txBody>
        </p:sp>
        <p:sp>
          <p:nvSpPr>
            <p:cNvPr id="117" name="Google Shape;117;p21"/>
            <p:cNvSpPr/>
            <p:nvPr/>
          </p:nvSpPr>
          <p:spPr>
            <a:xfrm>
              <a:off x="1547" y="11289"/>
              <a:ext cx="2100" cy="600"/>
            </a:xfrm>
            <a:prstGeom prst="roundRect">
              <a:avLst>
                <a:gd name="adj" fmla="val 16667"/>
              </a:avLst>
            </a:prstGeom>
            <a:solidFill>
              <a:srgbClr val="A2C4C9"/>
            </a:solidFill>
            <a:ln w="12700" cap="flat" cmpd="sng">
              <a:solidFill>
                <a:srgbClr val="712016"/>
              </a:solidFill>
              <a:prstDash val="solid"/>
              <a:round/>
              <a:headEnd type="none" w="sm" len="sm"/>
              <a:tailEnd type="none" w="sm" len="sm"/>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chemeClr val="dk1"/>
                </a:buClr>
                <a:buSzPts val="1800"/>
                <a:buFont typeface="Arial"/>
                <a:buNone/>
              </a:pPr>
              <a:r>
                <a:rPr lang="en" sz="1600">
                  <a:solidFill>
                    <a:schemeClr val="lt1"/>
                  </a:solidFill>
                  <a:latin typeface="Garamond"/>
                  <a:ea typeface="Garamond"/>
                  <a:cs typeface="Garamond"/>
                  <a:sym typeface="Garamond"/>
                </a:rPr>
                <a:t>Seasonal labor</a:t>
              </a:r>
              <a:endParaRPr sz="1800" b="0" i="0" u="none" strike="noStrike" cap="none">
                <a:solidFill>
                  <a:schemeClr val="dk1"/>
                </a:solidFill>
                <a:latin typeface="Arial"/>
                <a:ea typeface="Arial"/>
                <a:cs typeface="Arial"/>
                <a:sym typeface="Arial"/>
              </a:endParaRPr>
            </a:p>
          </p:txBody>
        </p:sp>
        <p:sp>
          <p:nvSpPr>
            <p:cNvPr id="118" name="Google Shape;118;p21"/>
            <p:cNvSpPr/>
            <p:nvPr/>
          </p:nvSpPr>
          <p:spPr>
            <a:xfrm>
              <a:off x="4881" y="7697"/>
              <a:ext cx="2488" cy="708"/>
            </a:xfrm>
            <a:prstGeom prst="roundRect">
              <a:avLst>
                <a:gd name="adj" fmla="val 16667"/>
              </a:avLst>
            </a:prstGeom>
            <a:solidFill>
              <a:schemeClr val="accent3"/>
            </a:solidFill>
            <a:ln w="12700" cap="flat" cmpd="sng">
              <a:solidFill>
                <a:srgbClr val="712016"/>
              </a:solidFill>
              <a:prstDash val="solid"/>
              <a:round/>
              <a:headEnd type="none" w="sm" len="sm"/>
              <a:tailEnd type="none" w="sm" len="sm"/>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chemeClr val="dk1"/>
                </a:buClr>
                <a:buSzPts val="1800"/>
                <a:buFont typeface="Arial"/>
                <a:buNone/>
              </a:pPr>
              <a:r>
                <a:rPr lang="en" sz="1600">
                  <a:solidFill>
                    <a:schemeClr val="lt1"/>
                  </a:solidFill>
                  <a:latin typeface="Garamond"/>
                  <a:ea typeface="Garamond"/>
                  <a:cs typeface="Garamond"/>
                  <a:sym typeface="Garamond"/>
                </a:rPr>
                <a:t>Managing Director</a:t>
              </a:r>
              <a:endParaRPr sz="1600">
                <a:solidFill>
                  <a:schemeClr val="lt1"/>
                </a:solidFill>
                <a:latin typeface="Garamond"/>
                <a:ea typeface="Garamond"/>
                <a:cs typeface="Garamond"/>
                <a:sym typeface="Garamond"/>
              </a:endParaRPr>
            </a:p>
          </p:txBody>
        </p:sp>
        <p:sp>
          <p:nvSpPr>
            <p:cNvPr id="119" name="Google Shape;119;p21"/>
            <p:cNvSpPr/>
            <p:nvPr/>
          </p:nvSpPr>
          <p:spPr>
            <a:xfrm>
              <a:off x="4796" y="6645"/>
              <a:ext cx="2573" cy="728"/>
            </a:xfrm>
            <a:prstGeom prst="roundRect">
              <a:avLst>
                <a:gd name="adj" fmla="val 16667"/>
              </a:avLst>
            </a:prstGeom>
            <a:solidFill>
              <a:schemeClr val="accent5"/>
            </a:solidFill>
            <a:ln w="12700" cap="flat" cmpd="sng">
              <a:solidFill>
                <a:srgbClr val="712016"/>
              </a:solidFill>
              <a:prstDash val="solid"/>
              <a:round/>
              <a:headEnd type="none" w="sm" len="sm"/>
              <a:tailEnd type="none" w="sm" len="sm"/>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chemeClr val="dk1"/>
                </a:buClr>
                <a:buSzPts val="1800"/>
                <a:buFont typeface="Arial"/>
                <a:buNone/>
              </a:pPr>
              <a:r>
                <a:rPr lang="en" sz="1600">
                  <a:solidFill>
                    <a:schemeClr val="lt1"/>
                  </a:solidFill>
                  <a:latin typeface="Garamond"/>
                  <a:ea typeface="Garamond"/>
                  <a:cs typeface="Garamond"/>
                  <a:sym typeface="Garamond"/>
                </a:rPr>
                <a:t>Board of Director</a:t>
              </a:r>
              <a:endParaRPr sz="1800" i="0" u="none" strike="noStrike" cap="none">
                <a:solidFill>
                  <a:schemeClr val="dk1"/>
                </a:solidFill>
                <a:latin typeface="Arial"/>
                <a:ea typeface="Arial"/>
                <a:cs typeface="Arial"/>
                <a:sym typeface="Arial"/>
              </a:endParaRPr>
            </a:p>
          </p:txBody>
        </p:sp>
        <p:cxnSp>
          <p:nvCxnSpPr>
            <p:cNvPr id="120" name="Google Shape;120;p21"/>
            <p:cNvCxnSpPr/>
            <p:nvPr/>
          </p:nvCxnSpPr>
          <p:spPr>
            <a:xfrm rot="10800000">
              <a:off x="7429" y="8102"/>
              <a:ext cx="2114" cy="0"/>
            </a:xfrm>
            <a:prstGeom prst="straightConnector1">
              <a:avLst/>
            </a:prstGeom>
            <a:noFill/>
            <a:ln w="12700" cap="flat" cmpd="sng">
              <a:solidFill>
                <a:srgbClr val="712016"/>
              </a:solidFill>
              <a:prstDash val="solid"/>
              <a:round/>
              <a:headEnd type="none" w="sm" len="sm"/>
              <a:tailEnd type="triangle" w="sm" len="sm"/>
            </a:ln>
          </p:spPr>
        </p:cxnSp>
        <p:sp>
          <p:nvSpPr>
            <p:cNvPr id="121" name="Google Shape;121;p21"/>
            <p:cNvSpPr/>
            <p:nvPr/>
          </p:nvSpPr>
          <p:spPr>
            <a:xfrm>
              <a:off x="3776" y="11289"/>
              <a:ext cx="2400" cy="600"/>
            </a:xfrm>
            <a:prstGeom prst="roundRect">
              <a:avLst>
                <a:gd name="adj" fmla="val 16667"/>
              </a:avLst>
            </a:prstGeom>
            <a:solidFill>
              <a:srgbClr val="A2C4C9"/>
            </a:solidFill>
            <a:ln w="12700" cap="flat" cmpd="sng">
              <a:solidFill>
                <a:srgbClr val="712016"/>
              </a:solidFill>
              <a:prstDash val="solid"/>
              <a:round/>
              <a:headEnd type="none" w="sm" len="sm"/>
              <a:tailEnd type="none" w="sm" len="sm"/>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chemeClr val="dk1"/>
                </a:buClr>
                <a:buSzPts val="1800"/>
                <a:buFont typeface="Arial"/>
                <a:buNone/>
              </a:pPr>
              <a:r>
                <a:rPr lang="en" sz="1600">
                  <a:solidFill>
                    <a:schemeClr val="lt1"/>
                  </a:solidFill>
                  <a:latin typeface="Garamond"/>
                  <a:ea typeface="Garamond"/>
                  <a:cs typeface="Garamond"/>
                  <a:sym typeface="Garamond"/>
                </a:rPr>
                <a:t>Field employees</a:t>
              </a:r>
              <a:endParaRPr sz="1600">
                <a:solidFill>
                  <a:schemeClr val="lt1"/>
                </a:solidFill>
                <a:latin typeface="Garamond"/>
                <a:ea typeface="Garamond"/>
                <a:cs typeface="Garamond"/>
                <a:sym typeface="Garamond"/>
              </a:endParaRPr>
            </a:p>
          </p:txBody>
        </p:sp>
        <p:cxnSp>
          <p:nvCxnSpPr>
            <p:cNvPr id="122" name="Google Shape;122;p21"/>
            <p:cNvCxnSpPr/>
            <p:nvPr/>
          </p:nvCxnSpPr>
          <p:spPr>
            <a:xfrm rot="5400000">
              <a:off x="6959" y="10894"/>
              <a:ext cx="600" cy="0"/>
            </a:xfrm>
            <a:prstGeom prst="straightConnector1">
              <a:avLst/>
            </a:prstGeom>
            <a:noFill/>
            <a:ln w="12700" cap="flat" cmpd="sng">
              <a:solidFill>
                <a:srgbClr val="712016"/>
              </a:solidFill>
              <a:prstDash val="solid"/>
              <a:round/>
              <a:headEnd type="none" w="sm" len="sm"/>
              <a:tailEnd type="triangle" w="sm" len="sm"/>
            </a:ln>
          </p:spPr>
        </p:cxnSp>
        <p:sp>
          <p:nvSpPr>
            <p:cNvPr id="123" name="Google Shape;123;p21"/>
            <p:cNvSpPr/>
            <p:nvPr/>
          </p:nvSpPr>
          <p:spPr>
            <a:xfrm>
              <a:off x="1568" y="7697"/>
              <a:ext cx="2573" cy="774"/>
            </a:xfrm>
            <a:prstGeom prst="roundRect">
              <a:avLst>
                <a:gd name="adj" fmla="val 16667"/>
              </a:avLst>
            </a:prstGeom>
            <a:solidFill>
              <a:schemeClr val="accent3"/>
            </a:solidFill>
            <a:ln w="12700" cap="flat" cmpd="sng">
              <a:solidFill>
                <a:srgbClr val="712016"/>
              </a:solidFill>
              <a:prstDash val="solid"/>
              <a:round/>
              <a:headEnd type="none" w="sm" len="sm"/>
              <a:tailEnd type="none" w="sm" len="sm"/>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chemeClr val="dk1"/>
                </a:buClr>
                <a:buSzPts val="1800"/>
                <a:buFont typeface="Arial"/>
                <a:buNone/>
              </a:pPr>
              <a:r>
                <a:rPr lang="en" sz="1600">
                  <a:solidFill>
                    <a:schemeClr val="lt1"/>
                  </a:solidFill>
                  <a:latin typeface="Garamond"/>
                  <a:ea typeface="Garamond"/>
                  <a:cs typeface="Garamond"/>
                  <a:sym typeface="Garamond"/>
                </a:rPr>
                <a:t>External Technical Consultant</a:t>
              </a:r>
              <a:endParaRPr sz="1800" b="0" i="0" u="none" strike="noStrike" cap="none">
                <a:solidFill>
                  <a:schemeClr val="dk1"/>
                </a:solidFill>
                <a:latin typeface="Arial"/>
                <a:ea typeface="Arial"/>
                <a:cs typeface="Arial"/>
                <a:sym typeface="Arial"/>
              </a:endParaRPr>
            </a:p>
          </p:txBody>
        </p:sp>
        <p:cxnSp>
          <p:nvCxnSpPr>
            <p:cNvPr id="124" name="Google Shape;124;p21"/>
            <p:cNvCxnSpPr/>
            <p:nvPr/>
          </p:nvCxnSpPr>
          <p:spPr>
            <a:xfrm>
              <a:off x="4199" y="8084"/>
              <a:ext cx="600" cy="0"/>
            </a:xfrm>
            <a:prstGeom prst="straightConnector1">
              <a:avLst/>
            </a:prstGeom>
            <a:noFill/>
            <a:ln w="12700" cap="flat" cmpd="sng">
              <a:solidFill>
                <a:srgbClr val="712016"/>
              </a:solidFill>
              <a:prstDash val="solid"/>
              <a:round/>
              <a:headEnd type="none" w="sm" len="sm"/>
              <a:tailEnd type="none" w="sm" len="sm"/>
            </a:ln>
          </p:spPr>
        </p:cxnSp>
        <p:cxnSp>
          <p:nvCxnSpPr>
            <p:cNvPr id="125" name="Google Shape;125;p21"/>
            <p:cNvCxnSpPr/>
            <p:nvPr/>
          </p:nvCxnSpPr>
          <p:spPr>
            <a:xfrm rot="5400000">
              <a:off x="3736" y="8852"/>
              <a:ext cx="1500" cy="0"/>
            </a:xfrm>
            <a:prstGeom prst="straightConnector1">
              <a:avLst/>
            </a:prstGeom>
            <a:noFill/>
            <a:ln w="12700" cap="flat" cmpd="sng">
              <a:solidFill>
                <a:srgbClr val="712016"/>
              </a:solidFill>
              <a:prstDash val="solid"/>
              <a:round/>
              <a:headEnd type="none" w="sm" len="sm"/>
              <a:tailEnd type="none" w="sm" len="sm"/>
            </a:ln>
          </p:spPr>
        </p:cxnSp>
        <p:cxnSp>
          <p:nvCxnSpPr>
            <p:cNvPr id="126" name="Google Shape;126;p21"/>
            <p:cNvCxnSpPr/>
            <p:nvPr/>
          </p:nvCxnSpPr>
          <p:spPr>
            <a:xfrm>
              <a:off x="2495" y="10999"/>
              <a:ext cx="2265" cy="1"/>
            </a:xfrm>
            <a:prstGeom prst="straightConnector1">
              <a:avLst/>
            </a:prstGeom>
            <a:noFill/>
            <a:ln w="12700" cap="flat" cmpd="sng">
              <a:solidFill>
                <a:srgbClr val="712016"/>
              </a:solidFill>
              <a:prstDash val="solid"/>
              <a:round/>
              <a:headEnd type="none" w="sm" len="sm"/>
              <a:tailEnd type="none" w="sm" len="sm"/>
            </a:ln>
          </p:spPr>
        </p:cxnSp>
        <p:sp>
          <p:nvSpPr>
            <p:cNvPr id="127" name="Google Shape;127;p21"/>
            <p:cNvSpPr/>
            <p:nvPr/>
          </p:nvSpPr>
          <p:spPr>
            <a:xfrm>
              <a:off x="8788" y="11302"/>
              <a:ext cx="1800" cy="600"/>
            </a:xfrm>
            <a:prstGeom prst="roundRect">
              <a:avLst>
                <a:gd name="adj" fmla="val 16667"/>
              </a:avLst>
            </a:prstGeom>
            <a:solidFill>
              <a:srgbClr val="A2C4C9"/>
            </a:solidFill>
            <a:ln w="12700" cap="flat" cmpd="sng">
              <a:solidFill>
                <a:srgbClr val="712016"/>
              </a:solidFill>
              <a:prstDash val="solid"/>
              <a:round/>
              <a:headEnd type="none" w="sm" len="sm"/>
              <a:tailEnd type="none" w="sm" len="sm"/>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chemeClr val="dk1"/>
                </a:buClr>
                <a:buSzPts val="1800"/>
                <a:buFont typeface="Arial"/>
                <a:buNone/>
              </a:pPr>
              <a:r>
                <a:rPr lang="en" sz="1600">
                  <a:solidFill>
                    <a:schemeClr val="lt1"/>
                  </a:solidFill>
                  <a:latin typeface="Garamond"/>
                  <a:ea typeface="Garamond"/>
                  <a:cs typeface="Garamond"/>
                  <a:sym typeface="Garamond"/>
                </a:rPr>
                <a:t>Finance officer</a:t>
              </a:r>
              <a:endParaRPr sz="1600">
                <a:solidFill>
                  <a:schemeClr val="lt1"/>
                </a:solidFill>
                <a:latin typeface="Garamond"/>
                <a:ea typeface="Garamond"/>
                <a:cs typeface="Garamond"/>
                <a:sym typeface="Garamond"/>
              </a:endParaRPr>
            </a:p>
          </p:txBody>
        </p:sp>
        <p:cxnSp>
          <p:nvCxnSpPr>
            <p:cNvPr id="128" name="Google Shape;128;p21"/>
            <p:cNvCxnSpPr/>
            <p:nvPr/>
          </p:nvCxnSpPr>
          <p:spPr>
            <a:xfrm rot="5400000">
              <a:off x="9338" y="10917"/>
              <a:ext cx="600" cy="0"/>
            </a:xfrm>
            <a:prstGeom prst="straightConnector1">
              <a:avLst/>
            </a:prstGeom>
            <a:noFill/>
            <a:ln w="12700" cap="flat" cmpd="sng">
              <a:solidFill>
                <a:srgbClr val="712016"/>
              </a:solidFill>
              <a:prstDash val="solid"/>
              <a:round/>
              <a:headEnd type="none" w="sm" len="sm"/>
              <a:tailEnd type="triangle" w="sm" len="sm"/>
            </a:ln>
          </p:spPr>
        </p:cxnSp>
        <p:cxnSp>
          <p:nvCxnSpPr>
            <p:cNvPr id="129" name="Google Shape;129;p21"/>
            <p:cNvCxnSpPr/>
            <p:nvPr/>
          </p:nvCxnSpPr>
          <p:spPr>
            <a:xfrm>
              <a:off x="3583" y="10148"/>
              <a:ext cx="110" cy="1"/>
            </a:xfrm>
            <a:prstGeom prst="straightConnector1">
              <a:avLst/>
            </a:prstGeom>
            <a:noFill/>
            <a:ln w="12700" cap="flat" cmpd="sng">
              <a:solidFill>
                <a:srgbClr val="712016"/>
              </a:solidFill>
              <a:prstDash val="solid"/>
              <a:round/>
              <a:headEnd type="none" w="sm" len="sm"/>
              <a:tailEnd type="none" w="sm" len="sm"/>
            </a:ln>
          </p:spPr>
        </p:cxnSp>
        <p:cxnSp>
          <p:nvCxnSpPr>
            <p:cNvPr id="130" name="Google Shape;130;p21"/>
            <p:cNvCxnSpPr/>
            <p:nvPr/>
          </p:nvCxnSpPr>
          <p:spPr>
            <a:xfrm>
              <a:off x="3584" y="10148"/>
              <a:ext cx="0" cy="900"/>
            </a:xfrm>
            <a:prstGeom prst="straightConnector1">
              <a:avLst/>
            </a:prstGeom>
            <a:noFill/>
            <a:ln w="12700" cap="flat" cmpd="sng">
              <a:solidFill>
                <a:srgbClr val="712016"/>
              </a:solidFill>
              <a:prstDash val="solid"/>
              <a:round/>
              <a:headEnd type="none" w="sm" len="sm"/>
              <a:tailEnd type="triangle" w="sm" len="sm"/>
            </a:ln>
          </p:spPr>
        </p:cxnSp>
      </p:grpSp>
      <p:cxnSp>
        <p:nvCxnSpPr>
          <p:cNvPr id="131" name="Google Shape;131;p21"/>
          <p:cNvCxnSpPr/>
          <p:nvPr/>
        </p:nvCxnSpPr>
        <p:spPr>
          <a:xfrm rot="5400000">
            <a:off x="4639370" y="1492998"/>
            <a:ext cx="170855" cy="794"/>
          </a:xfrm>
          <a:prstGeom prst="straightConnector1">
            <a:avLst/>
          </a:prstGeom>
          <a:noFill/>
          <a:ln w="9525" cap="flat" cmpd="sng">
            <a:solidFill>
              <a:schemeClr val="dk1"/>
            </a:solidFill>
            <a:prstDash val="solid"/>
            <a:round/>
            <a:headEnd type="none" w="sm" len="sm"/>
            <a:tailEnd type="stealth" w="med" len="med"/>
          </a:ln>
        </p:spPr>
      </p:cxn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22"/>
          <p:cNvSpPr txBox="1">
            <a:spLocks noGrp="1"/>
          </p:cNvSpPr>
          <p:nvPr>
            <p:ph type="title"/>
          </p:nvPr>
        </p:nvSpPr>
        <p:spPr>
          <a:xfrm>
            <a:off x="0" y="2005975"/>
            <a:ext cx="9144000" cy="794400"/>
          </a:xfrm>
          <a:prstGeom prst="rect">
            <a:avLst/>
          </a:prstGeom>
          <a:solidFill>
            <a:schemeClr val="accent5"/>
          </a:solidFill>
          <a:ln>
            <a:noFill/>
          </a:ln>
        </p:spPr>
        <p:txBody>
          <a:bodyPr spcFirstLastPara="1" wrap="square" lIns="91425" tIns="45700" rIns="91425" bIns="91425" anchor="b" anchorCtr="0">
            <a:normAutofit fontScale="90000"/>
          </a:bodyPr>
          <a:lstStyle/>
          <a:p>
            <a:pPr marL="0" lvl="0" indent="0" algn="ctr" rtl="0">
              <a:spcBef>
                <a:spcPts val="0"/>
              </a:spcBef>
              <a:spcAft>
                <a:spcPts val="0"/>
              </a:spcAft>
              <a:buClr>
                <a:schemeClr val="lt1"/>
              </a:buClr>
              <a:buSzPct val="100000"/>
              <a:buFont typeface="Garamond"/>
              <a:buNone/>
            </a:pPr>
            <a:r>
              <a:rPr lang="en" sz="4900">
                <a:solidFill>
                  <a:schemeClr val="lt1"/>
                </a:solidFill>
                <a:latin typeface="Garamond"/>
                <a:ea typeface="Garamond"/>
                <a:cs typeface="Garamond"/>
                <a:sym typeface="Garamond"/>
              </a:rPr>
              <a:t>	</a:t>
            </a:r>
            <a:br>
              <a:rPr lang="en" sz="4900">
                <a:solidFill>
                  <a:schemeClr val="lt1"/>
                </a:solidFill>
                <a:latin typeface="Garamond"/>
                <a:ea typeface="Garamond"/>
                <a:cs typeface="Garamond"/>
                <a:sym typeface="Garamond"/>
              </a:rPr>
            </a:br>
            <a:r>
              <a:rPr lang="en" sz="4900">
                <a:solidFill>
                  <a:schemeClr val="lt1"/>
                </a:solidFill>
                <a:latin typeface="Garamond"/>
                <a:ea typeface="Garamond"/>
                <a:cs typeface="Garamond"/>
                <a:sym typeface="Garamond"/>
              </a:rPr>
              <a:t>    Business Activity</a:t>
            </a:r>
            <a:r>
              <a:rPr lang="en"/>
              <a:t>	</a:t>
            </a:r>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3239</Words>
  <Application>Microsoft Office PowerPoint</Application>
  <PresentationFormat>On-screen Show (16:9)</PresentationFormat>
  <Paragraphs>573</Paragraphs>
  <Slides>44</Slides>
  <Notes>44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44</vt:i4>
      </vt:variant>
    </vt:vector>
  </HeadingPairs>
  <TitlesOfParts>
    <vt:vector size="51" baseType="lpstr">
      <vt:lpstr>Garamond</vt:lpstr>
      <vt:lpstr>EB Garamond</vt:lpstr>
      <vt:lpstr>Noto Sans Symbols</vt:lpstr>
      <vt:lpstr>Libre Baskerville</vt:lpstr>
      <vt:lpstr>Arial</vt:lpstr>
      <vt:lpstr>Perpetua</vt:lpstr>
      <vt:lpstr>Simple Light</vt:lpstr>
      <vt:lpstr>[Place your firm's name here] </vt:lpstr>
      <vt:lpstr>      Company Introduction </vt:lpstr>
      <vt:lpstr>Company Introduction </vt:lpstr>
      <vt:lpstr>Company Introduction </vt:lpstr>
      <vt:lpstr>Project Site Aerial View </vt:lpstr>
      <vt:lpstr>      Organizational Plan </vt:lpstr>
      <vt:lpstr>Company Structure &amp; Ownership </vt:lpstr>
      <vt:lpstr>Management Structure </vt:lpstr>
      <vt:lpstr>      Business Activity </vt:lpstr>
      <vt:lpstr>Farm Layout &amp; Field Plan </vt:lpstr>
      <vt:lpstr>Key Production Activity </vt:lpstr>
      <vt:lpstr>Revenue Projection </vt:lpstr>
      <vt:lpstr>Financial Highlight </vt:lpstr>
      <vt:lpstr>Financial Highlight </vt:lpstr>
      <vt:lpstr>Future Business Plan </vt:lpstr>
      <vt:lpstr>      Market Analysis </vt:lpstr>
      <vt:lpstr>Vegetable &amp; Fruit Market Opportunity </vt:lpstr>
      <vt:lpstr>Vegetable &amp; Fruit Market Opportunity </vt:lpstr>
      <vt:lpstr>Market Analysis </vt:lpstr>
      <vt:lpstr>Market Places </vt:lpstr>
      <vt:lpstr>Market Linkage </vt:lpstr>
      <vt:lpstr>Market Linkage </vt:lpstr>
      <vt:lpstr>Pricing Strategy </vt:lpstr>
      <vt:lpstr>      Operational Plan </vt:lpstr>
      <vt:lpstr>Land Preparation</vt:lpstr>
      <vt:lpstr>Fertilizer Management</vt:lpstr>
      <vt:lpstr>Input Management</vt:lpstr>
      <vt:lpstr>Workforce Management</vt:lpstr>
      <vt:lpstr>Workforce Management</vt:lpstr>
      <vt:lpstr>Infrastructure Plan </vt:lpstr>
      <vt:lpstr>Work Plan </vt:lpstr>
      <vt:lpstr>Broader Three-year Strategy</vt:lpstr>
      <vt:lpstr>  SWOT Analysis and Risk Analysis &amp; Mitigation Plan</vt:lpstr>
      <vt:lpstr>SWOT Analysis</vt:lpstr>
      <vt:lpstr>Risk Analysis &amp; Mitigation Plan </vt:lpstr>
      <vt:lpstr>Risk Analysis &amp; Mitigation Plan</vt:lpstr>
      <vt:lpstr>Risk Analysis &amp; Mitigation Plan</vt:lpstr>
      <vt:lpstr>Risk Analysis &amp; Mitigation Plan</vt:lpstr>
      <vt:lpstr>  Key Personnel </vt:lpstr>
      <vt:lpstr>Key Personnel </vt:lpstr>
      <vt:lpstr>  Key Assumptions &amp; Considerations </vt:lpstr>
      <vt:lpstr>Key Assumptions &amp; Considerations </vt:lpstr>
      <vt:lpstr>List of Attachments </vt:lpstr>
      <vt:lpstr>Disclaimer from Jaankaari</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your firm's name here] </dc:title>
  <cp:lastModifiedBy>DELL</cp:lastModifiedBy>
  <cp:revision>1</cp:revision>
  <dcterms:modified xsi:type="dcterms:W3CDTF">2023-08-06T13:56:08Z</dcterms:modified>
</cp:coreProperties>
</file>